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 id="2147483773" r:id="rId2"/>
    <p:sldMasterId id="2147483779" r:id="rId3"/>
  </p:sldMasterIdLst>
  <p:notesMasterIdLst>
    <p:notesMasterId r:id="rId41"/>
  </p:notesMasterIdLst>
  <p:sldIdLst>
    <p:sldId id="332" r:id="rId4"/>
    <p:sldId id="261" r:id="rId5"/>
    <p:sldId id="385" r:id="rId6"/>
    <p:sldId id="398" r:id="rId7"/>
    <p:sldId id="393" r:id="rId8"/>
    <p:sldId id="387" r:id="rId9"/>
    <p:sldId id="388" r:id="rId10"/>
    <p:sldId id="399" r:id="rId11"/>
    <p:sldId id="389" r:id="rId12"/>
    <p:sldId id="338" r:id="rId13"/>
    <p:sldId id="277" r:id="rId14"/>
    <p:sldId id="362" r:id="rId15"/>
    <p:sldId id="275" r:id="rId16"/>
    <p:sldId id="394" r:id="rId17"/>
    <p:sldId id="395" r:id="rId18"/>
    <p:sldId id="396" r:id="rId19"/>
    <p:sldId id="397" r:id="rId20"/>
    <p:sldId id="364" r:id="rId21"/>
    <p:sldId id="409" r:id="rId22"/>
    <p:sldId id="410" r:id="rId23"/>
    <p:sldId id="411" r:id="rId24"/>
    <p:sldId id="381" r:id="rId25"/>
    <p:sldId id="401" r:id="rId26"/>
    <p:sldId id="402" r:id="rId27"/>
    <p:sldId id="408" r:id="rId28"/>
    <p:sldId id="403" r:id="rId29"/>
    <p:sldId id="382" r:id="rId30"/>
    <p:sldId id="365" r:id="rId31"/>
    <p:sldId id="383" r:id="rId32"/>
    <p:sldId id="366" r:id="rId33"/>
    <p:sldId id="368" r:id="rId34"/>
    <p:sldId id="374" r:id="rId35"/>
    <p:sldId id="375" r:id="rId36"/>
    <p:sldId id="377" r:id="rId37"/>
    <p:sldId id="278" r:id="rId38"/>
    <p:sldId id="279" r:id="rId39"/>
    <p:sldId id="407" r:id="rId4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1A9BD6-95FC-56E8-8128-1CBF488F00BC}" name="Giordano, Cynthia A." initials="GCA" userId="Giordano, Cynthia 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0" autoAdjust="0"/>
    <p:restoredTop sz="94660"/>
  </p:normalViewPr>
  <p:slideViewPr>
    <p:cSldViewPr snapToGrid="0">
      <p:cViewPr varScale="1">
        <p:scale>
          <a:sx n="80" d="100"/>
          <a:sy n="80" d="100"/>
        </p:scale>
        <p:origin x="106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8/10/relationships/authors" Target="authors.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0"/>
            <a:ext cx="3037840" cy="466435"/>
          </a:xfrm>
          <a:prstGeom prst="rect">
            <a:avLst/>
          </a:prstGeom>
        </p:spPr>
        <p:txBody>
          <a:bodyPr vert="horz" lIns="92744" tIns="46371" rIns="92744" bIns="46371" rtlCol="0"/>
          <a:lstStyle>
            <a:lvl1pPr algn="l">
              <a:defRPr sz="1200"/>
            </a:lvl1pPr>
          </a:lstStyle>
          <a:p>
            <a:endParaRPr lang="en-US" dirty="0"/>
          </a:p>
        </p:txBody>
      </p:sp>
      <p:sp>
        <p:nvSpPr>
          <p:cNvPr id="3" name="Date Placeholder 2"/>
          <p:cNvSpPr>
            <a:spLocks noGrp="1"/>
          </p:cNvSpPr>
          <p:nvPr>
            <p:ph type="dt" idx="1"/>
          </p:nvPr>
        </p:nvSpPr>
        <p:spPr>
          <a:xfrm>
            <a:off x="3970938" y="10"/>
            <a:ext cx="3037840" cy="466435"/>
          </a:xfrm>
          <a:prstGeom prst="rect">
            <a:avLst/>
          </a:prstGeom>
        </p:spPr>
        <p:txBody>
          <a:bodyPr vert="horz" lIns="92744" tIns="46371" rIns="92744" bIns="46371" rtlCol="0"/>
          <a:lstStyle>
            <a:lvl1pPr algn="r">
              <a:defRPr sz="1200"/>
            </a:lvl1pPr>
          </a:lstStyle>
          <a:p>
            <a:fld id="{FF737BC9-1C36-41A8-B0D5-43DC14EECA42}" type="datetimeFigureOut">
              <a:rPr lang="en-US" smtClean="0"/>
              <a:t>8/18/2023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744" tIns="46371" rIns="92744" bIns="46371"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2744" tIns="46371" rIns="92744" bIns="463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2744" tIns="46371" rIns="92744" bIns="463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2744" tIns="46371" rIns="92744" bIns="46371" rtlCol="0" anchor="b"/>
          <a:lstStyle>
            <a:lvl1pPr algn="r">
              <a:defRPr sz="1200"/>
            </a:lvl1pPr>
          </a:lstStyle>
          <a:p>
            <a:fld id="{4F2D3243-CDA6-4293-9EAC-1C8CE544797E}" type="slidenum">
              <a:rPr lang="en-US" smtClean="0"/>
              <a:t>‹#›</a:t>
            </a:fld>
            <a:endParaRPr lang="en-US" dirty="0"/>
          </a:p>
        </p:txBody>
      </p:sp>
    </p:spTree>
    <p:extLst>
      <p:ext uri="{BB962C8B-B14F-4D97-AF65-F5344CB8AC3E}">
        <p14:creationId xmlns:p14="http://schemas.microsoft.com/office/powerpoint/2010/main" val="2145868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788157-7DA6-4FAE-943F-E330A265A1FE}" type="slidenum">
              <a:rPr lang="en-US" smtClean="0"/>
              <a:t>35</a:t>
            </a:fld>
            <a:endParaRPr lang="en-US"/>
          </a:p>
        </p:txBody>
      </p:sp>
    </p:spTree>
    <p:extLst>
      <p:ext uri="{BB962C8B-B14F-4D97-AF65-F5344CB8AC3E}">
        <p14:creationId xmlns:p14="http://schemas.microsoft.com/office/powerpoint/2010/main" val="130855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788157-7DA6-4FAE-943F-E330A265A1FE}" type="slidenum">
              <a:rPr lang="en-US" smtClean="0"/>
              <a:t>36</a:t>
            </a:fld>
            <a:endParaRPr lang="en-US"/>
          </a:p>
        </p:txBody>
      </p:sp>
    </p:spTree>
    <p:extLst>
      <p:ext uri="{BB962C8B-B14F-4D97-AF65-F5344CB8AC3E}">
        <p14:creationId xmlns:p14="http://schemas.microsoft.com/office/powerpoint/2010/main" val="401835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BADA72-F36F-4A4E-90CA-90E916D34ADE}"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1477334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6105DB-4BFC-494C-BEFE-0D77A243C4B2}"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257770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70F1A-F985-4818-824A-BF8DB79529C4}"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153577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amp; Basic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B949F6-2B17-41EA-B9AC-CAAB65687E72}"/>
              </a:ext>
            </a:extLst>
          </p:cNvPr>
          <p:cNvSpPr>
            <a:spLocks noGrp="1"/>
          </p:cNvSpPr>
          <p:nvPr>
            <p:ph idx="1"/>
          </p:nvPr>
        </p:nvSpPr>
        <p:spPr>
          <a:xfrm>
            <a:off x="160562" y="845502"/>
            <a:ext cx="11879038" cy="529186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DB8D7691-1D98-4523-A62E-9B40BF05C234}"/>
              </a:ext>
            </a:extLst>
          </p:cNvPr>
          <p:cNvSpPr>
            <a:spLocks noGrp="1"/>
          </p:cNvSpPr>
          <p:nvPr>
            <p:ph type="title"/>
          </p:nvPr>
        </p:nvSpPr>
        <p:spPr>
          <a:xfrm>
            <a:off x="0" y="1"/>
            <a:ext cx="12192000" cy="681038"/>
          </a:xfrm>
          <a:solidFill>
            <a:schemeClr val="bg2"/>
          </a:solidFill>
        </p:spPr>
        <p:txBody>
          <a:bodyPr>
            <a:normAutofit/>
          </a:bodyPr>
          <a:lstStyle>
            <a:lvl1pPr algn="ctr">
              <a:defRPr sz="3200" b="1">
                <a:solidFill>
                  <a:srgbClr val="373737"/>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EA6BE833-5104-4896-8F10-C97A2B16CD22}"/>
              </a:ext>
            </a:extLst>
          </p:cNvPr>
          <p:cNvCxnSpPr>
            <a:cxnSpLocks/>
          </p:cNvCxnSpPr>
          <p:nvPr userDrawn="1"/>
        </p:nvCxnSpPr>
        <p:spPr>
          <a:xfrm flipH="1" flipV="1">
            <a:off x="0" y="683046"/>
            <a:ext cx="12192000" cy="7518"/>
          </a:xfrm>
          <a:prstGeom prst="line">
            <a:avLst/>
          </a:prstGeom>
          <a:ln w="12700">
            <a:solidFill>
              <a:srgbClr val="00693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2E0092-8B93-41B4-940A-C03307EAB572}"/>
              </a:ext>
            </a:extLst>
          </p:cNvPr>
          <p:cNvCxnSpPr>
            <a:cxnSpLocks/>
          </p:cNvCxnSpPr>
          <p:nvPr userDrawn="1"/>
        </p:nvCxnSpPr>
        <p:spPr>
          <a:xfrm flipH="1" flipV="1">
            <a:off x="0" y="6314321"/>
            <a:ext cx="12192000" cy="7518"/>
          </a:xfrm>
          <a:prstGeom prst="line">
            <a:avLst/>
          </a:prstGeom>
          <a:ln w="12700">
            <a:solidFill>
              <a:srgbClr val="006937"/>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4DC147D7-D379-41E1-A83A-AF4B53E4FAD2}"/>
              </a:ext>
            </a:extLst>
          </p:cNvPr>
          <p:cNvSpPr>
            <a:spLocks noGrp="1"/>
          </p:cNvSpPr>
          <p:nvPr>
            <p:ph type="ftr" sz="quarter" idx="11"/>
          </p:nvPr>
        </p:nvSpPr>
        <p:spPr/>
        <p:txBody>
          <a:bodyPr/>
          <a:lstStyle/>
          <a:p>
            <a:r>
              <a:rPr lang="en-US"/>
              <a:t>PowerPoint Template / 7.30.2020</a:t>
            </a:r>
            <a:endParaRPr lang="en-US" dirty="0"/>
          </a:p>
        </p:txBody>
      </p:sp>
      <p:sp>
        <p:nvSpPr>
          <p:cNvPr id="5" name="Slide Number Placeholder 4">
            <a:extLst>
              <a:ext uri="{FF2B5EF4-FFF2-40B4-BE49-F238E27FC236}">
                <a16:creationId xmlns:a16="http://schemas.microsoft.com/office/drawing/2014/main" id="{3C0ABFB3-C2E1-4CA4-8889-90EDED9C6181}"/>
              </a:ext>
            </a:extLst>
          </p:cNvPr>
          <p:cNvSpPr>
            <a:spLocks noGrp="1"/>
          </p:cNvSpPr>
          <p:nvPr>
            <p:ph type="sldNum" sz="quarter" idx="12"/>
          </p:nvPr>
        </p:nvSpPr>
        <p:spPr>
          <a:xfrm>
            <a:off x="11693237" y="6340084"/>
            <a:ext cx="457200" cy="501650"/>
          </a:xfrm>
        </p:spPr>
        <p:txBody>
          <a:bodyPr/>
          <a:lstStyle/>
          <a:p>
            <a:fld id="{096E8DE2-6F15-415C-A54D-0F320347942C}"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71391C12-B6FE-4717-A665-F99E9ED259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63" y="6331829"/>
            <a:ext cx="518160" cy="518160"/>
          </a:xfrm>
          <a:prstGeom prst="rect">
            <a:avLst/>
          </a:prstGeom>
        </p:spPr>
      </p:pic>
    </p:spTree>
    <p:extLst>
      <p:ext uri="{BB962C8B-B14F-4D97-AF65-F5344CB8AC3E}">
        <p14:creationId xmlns:p14="http://schemas.microsoft.com/office/powerpoint/2010/main" val="286857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lgn="ctr">
              <a:defRPr>
                <a:latin typeface="Arial" panose="020B0604020202020204" pitchFamily="34" charset="0"/>
                <a:cs typeface="Arial" panose="020B0604020202020204" pitchFamily="34" charset="0"/>
              </a:defRPr>
            </a:lvl1pPr>
          </a:lstStyle>
          <a:p>
            <a:endParaRPr/>
          </a:p>
        </p:txBody>
      </p:sp>
      <p:sp>
        <p:nvSpPr>
          <p:cNvPr id="7" name="Holder 2">
            <a:extLst>
              <a:ext uri="{FF2B5EF4-FFF2-40B4-BE49-F238E27FC236}">
                <a16:creationId xmlns:a16="http://schemas.microsoft.com/office/drawing/2014/main" id="{3ED67BCC-4586-4C51-9639-E8A067D5F1C0}"/>
              </a:ext>
            </a:extLst>
          </p:cNvPr>
          <p:cNvSpPr>
            <a:spLocks noGrp="1"/>
          </p:cNvSpPr>
          <p:nvPr>
            <p:ph type="title"/>
          </p:nvPr>
        </p:nvSpPr>
        <p:spPr>
          <a:xfrm>
            <a:off x="1003076" y="2875002"/>
            <a:ext cx="10185845" cy="553998"/>
          </a:xfrm>
          <a:prstGeom prst="rect">
            <a:avLst/>
          </a:prstGeom>
        </p:spPr>
        <p:txBody>
          <a:bodyPr lIns="0" tIns="0" rIns="0" bIns="0"/>
          <a:lstStyle>
            <a:lvl1pPr>
              <a:defRPr sz="3600" b="0" i="0">
                <a:solidFill>
                  <a:srgbClr val="006937"/>
                </a:solidFill>
                <a:latin typeface="Arial" panose="020B0604020202020204" pitchFamily="34" charset="0"/>
                <a:ea typeface="Roboto" pitchFamily="2" charset="0"/>
                <a:cs typeface="Arial" panose="020B0604020202020204" pitchFamily="34" charset="0"/>
              </a:defRPr>
            </a:lvl1pPr>
          </a:lstStyle>
          <a:p>
            <a:endParaRPr/>
          </a:p>
        </p:txBody>
      </p:sp>
      <p:pic>
        <p:nvPicPr>
          <p:cNvPr id="4" name="Picture 3">
            <a:extLst>
              <a:ext uri="{FF2B5EF4-FFF2-40B4-BE49-F238E27FC236}">
                <a16:creationId xmlns:a16="http://schemas.microsoft.com/office/drawing/2014/main" id="{5901E1D8-AAEF-4D28-9981-CCE82070AD22}"/>
              </a:ext>
            </a:extLst>
          </p:cNvPr>
          <p:cNvPicPr>
            <a:picLocks noChangeAspect="1"/>
          </p:cNvPicPr>
          <p:nvPr userDrawn="1"/>
        </p:nvPicPr>
        <p:blipFill>
          <a:blip r:embed="rId2"/>
          <a:srcRect/>
          <a:stretch>
            <a:fillRect/>
          </a:stretch>
        </p:blipFill>
        <p:spPr>
          <a:xfrm>
            <a:off x="10210800" y="6301765"/>
            <a:ext cx="1762383" cy="403187"/>
          </a:xfrm>
          <a:prstGeom prst="rect">
            <a:avLst/>
          </a:prstGeom>
        </p:spPr>
      </p:pic>
      <p:sp>
        <p:nvSpPr>
          <p:cNvPr id="5" name="Text Placeholder 4">
            <a:extLst>
              <a:ext uri="{FF2B5EF4-FFF2-40B4-BE49-F238E27FC236}">
                <a16:creationId xmlns:a16="http://schemas.microsoft.com/office/drawing/2014/main" id="{11987B3B-B7BE-4E11-B3D6-8538A341CFA2}"/>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643EE339-7297-4DEB-984B-663AD738E8E5}"/>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8" name="Text Placeholder 4">
            <a:extLst>
              <a:ext uri="{FF2B5EF4-FFF2-40B4-BE49-F238E27FC236}">
                <a16:creationId xmlns:a16="http://schemas.microsoft.com/office/drawing/2014/main" id="{E561657F-C191-4535-9F52-1F18839BBFE4}"/>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513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3076" y="524678"/>
            <a:ext cx="10185845" cy="553998"/>
          </a:xfrm>
          <a:prstGeom prst="rect">
            <a:avLst/>
          </a:prstGeom>
        </p:spPr>
        <p:txBody>
          <a:bodyPr lIns="0" tIns="0" rIns="0" bIns="0"/>
          <a:lstStyle>
            <a:lvl1pPr>
              <a:defRPr sz="3600" b="0" i="0">
                <a:solidFill>
                  <a:srgbClr val="006937"/>
                </a:solidFill>
                <a:latin typeface="Arial" panose="020B0604020202020204" pitchFamily="34" charset="0"/>
                <a:ea typeface="Roboto" pitchFamily="2" charset="0"/>
                <a:cs typeface="Arial" panose="020B0604020202020204" pitchFamily="34" charset="0"/>
              </a:defRPr>
            </a:lvl1pPr>
          </a:lstStyle>
          <a:p>
            <a:endParaRPr/>
          </a:p>
        </p:txBody>
      </p:sp>
      <p:sp>
        <p:nvSpPr>
          <p:cNvPr id="3" name="Holder 3"/>
          <p:cNvSpPr>
            <a:spLocks noGrp="1"/>
          </p:cNvSpPr>
          <p:nvPr>
            <p:ph type="body" idx="1"/>
          </p:nvPr>
        </p:nvSpPr>
        <p:spPr>
          <a:xfrm>
            <a:off x="310303" y="1497650"/>
            <a:ext cx="11571392" cy="276999"/>
          </a:xfrm>
        </p:spPr>
        <p:txBody>
          <a:bodyPr lIns="0" tIns="0" rIns="0" bIns="0"/>
          <a:lstStyle>
            <a:lvl1pPr>
              <a:defRPr b="0" i="0">
                <a:solidFill>
                  <a:schemeClr val="tx1"/>
                </a:solidFill>
                <a:latin typeface="Arial" panose="020B0604020202020204" pitchFamily="34" charset="0"/>
                <a:ea typeface="Roboto" pitchFamily="2" charset="0"/>
                <a:cs typeface="Arial" panose="020B0604020202020204" pitchFamily="34" charset="0"/>
              </a:defRPr>
            </a:lvl1pPr>
          </a:lstStyle>
          <a:p>
            <a:endParaRPr/>
          </a:p>
        </p:txBody>
      </p:sp>
      <p:sp>
        <p:nvSpPr>
          <p:cNvPr id="4" name="Text Placeholder 4">
            <a:extLst>
              <a:ext uri="{FF2B5EF4-FFF2-40B4-BE49-F238E27FC236}">
                <a16:creationId xmlns:a16="http://schemas.microsoft.com/office/drawing/2014/main" id="{465ABE63-829F-4D70-8A3B-1251E567AD55}"/>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CA4C1A9B-6F59-499C-9B04-DE10DF58A265}"/>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6" name="Text Placeholder 4">
            <a:extLst>
              <a:ext uri="{FF2B5EF4-FFF2-40B4-BE49-F238E27FC236}">
                <a16:creationId xmlns:a16="http://schemas.microsoft.com/office/drawing/2014/main" id="{0226C367-E319-4D4D-9927-9FEC91E91BE2}"/>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694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atin typeface="Arial" panose="020B0604020202020204" pitchFamily="34" charset="0"/>
                <a:cs typeface="Arial" panose="020B0604020202020204" pitchFamily="34" charset="0"/>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atin typeface="Arial" panose="020B0604020202020204" pitchFamily="34" charset="0"/>
                <a:cs typeface="Arial" panose="020B0604020202020204" pitchFamily="34" charset="0"/>
              </a:defRPr>
            </a:lvl1pPr>
          </a:lstStyle>
          <a:p>
            <a:endParaRPr/>
          </a:p>
        </p:txBody>
      </p:sp>
      <p:sp>
        <p:nvSpPr>
          <p:cNvPr id="8" name="Holder 2">
            <a:extLst>
              <a:ext uri="{FF2B5EF4-FFF2-40B4-BE49-F238E27FC236}">
                <a16:creationId xmlns:a16="http://schemas.microsoft.com/office/drawing/2014/main" id="{EED3E292-9658-4591-9DB6-89D38CAEE3ED}"/>
              </a:ext>
            </a:extLst>
          </p:cNvPr>
          <p:cNvSpPr>
            <a:spLocks noGrp="1"/>
          </p:cNvSpPr>
          <p:nvPr>
            <p:ph type="title"/>
          </p:nvPr>
        </p:nvSpPr>
        <p:spPr>
          <a:xfrm>
            <a:off x="1003076" y="524678"/>
            <a:ext cx="10185845" cy="553998"/>
          </a:xfrm>
          <a:prstGeom prst="rect">
            <a:avLst/>
          </a:prstGeom>
        </p:spPr>
        <p:txBody>
          <a:bodyPr lIns="0" tIns="0" rIns="0" bIns="0"/>
          <a:lstStyle>
            <a:lvl1pPr>
              <a:defRPr sz="3600" b="0" i="0">
                <a:solidFill>
                  <a:srgbClr val="006937"/>
                </a:solidFill>
                <a:latin typeface="Arial" panose="020B0604020202020204" pitchFamily="34" charset="0"/>
                <a:ea typeface="Roboto" pitchFamily="2" charset="0"/>
                <a:cs typeface="Arial" panose="020B0604020202020204" pitchFamily="34" charset="0"/>
              </a:defRPr>
            </a:lvl1pPr>
          </a:lstStyle>
          <a:p>
            <a:endParaRPr/>
          </a:p>
        </p:txBody>
      </p:sp>
      <p:sp>
        <p:nvSpPr>
          <p:cNvPr id="5" name="Text Placeholder 4">
            <a:extLst>
              <a:ext uri="{FF2B5EF4-FFF2-40B4-BE49-F238E27FC236}">
                <a16:creationId xmlns:a16="http://schemas.microsoft.com/office/drawing/2014/main" id="{698D6FFC-2432-4236-9486-AB7F9A2253D8}"/>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71FC5D38-92C6-4776-BB8E-3741206C904B}"/>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7" name="Text Placeholder 4">
            <a:extLst>
              <a:ext uri="{FF2B5EF4-FFF2-40B4-BE49-F238E27FC236}">
                <a16:creationId xmlns:a16="http://schemas.microsoft.com/office/drawing/2014/main" id="{4DCCFBC6-C0FC-4698-8B67-64ECC66046E4}"/>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244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Holder 2">
            <a:extLst>
              <a:ext uri="{FF2B5EF4-FFF2-40B4-BE49-F238E27FC236}">
                <a16:creationId xmlns:a16="http://schemas.microsoft.com/office/drawing/2014/main" id="{08CD59BD-6BDB-49A3-88F6-5E5CC8D0B62A}"/>
              </a:ext>
            </a:extLst>
          </p:cNvPr>
          <p:cNvSpPr>
            <a:spLocks noGrp="1"/>
          </p:cNvSpPr>
          <p:nvPr>
            <p:ph type="title"/>
          </p:nvPr>
        </p:nvSpPr>
        <p:spPr>
          <a:xfrm>
            <a:off x="1003076" y="524678"/>
            <a:ext cx="10185845" cy="553998"/>
          </a:xfrm>
          <a:prstGeom prst="rect">
            <a:avLst/>
          </a:prstGeom>
        </p:spPr>
        <p:txBody>
          <a:bodyPr lIns="0" tIns="0" rIns="0" bIns="0"/>
          <a:lstStyle>
            <a:lvl1pPr>
              <a:defRPr sz="3600" b="0" i="0">
                <a:solidFill>
                  <a:srgbClr val="006937"/>
                </a:solidFill>
                <a:latin typeface="Arial" panose="020B0604020202020204" pitchFamily="34" charset="0"/>
                <a:ea typeface="Roboto" pitchFamily="2" charset="0"/>
                <a:cs typeface="Arial" panose="020B0604020202020204" pitchFamily="34" charset="0"/>
              </a:defRPr>
            </a:lvl1pPr>
          </a:lstStyle>
          <a:p>
            <a:endParaRPr/>
          </a:p>
        </p:txBody>
      </p:sp>
      <p:sp>
        <p:nvSpPr>
          <p:cNvPr id="3" name="Text Placeholder 4">
            <a:extLst>
              <a:ext uri="{FF2B5EF4-FFF2-40B4-BE49-F238E27FC236}">
                <a16:creationId xmlns:a16="http://schemas.microsoft.com/office/drawing/2014/main" id="{2B06BDE1-ABBB-45A9-8A3F-01C505C0B592}"/>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FB82364B-A825-460D-A820-AB2AB32F50E4}"/>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5" name="Text Placeholder 4">
            <a:extLst>
              <a:ext uri="{FF2B5EF4-FFF2-40B4-BE49-F238E27FC236}">
                <a16:creationId xmlns:a16="http://schemas.microsoft.com/office/drawing/2014/main" id="{C45D5619-10A2-4DF5-B461-53A38B17EE64}"/>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336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7477A23-7F67-420E-8E87-70BECEBBFFF7}"/>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3" name="Text Placeholder 4">
            <a:extLst>
              <a:ext uri="{FF2B5EF4-FFF2-40B4-BE49-F238E27FC236}">
                <a16:creationId xmlns:a16="http://schemas.microsoft.com/office/drawing/2014/main" id="{E6BC5D41-37A3-4746-AA2E-361FC7EBF87E}"/>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4" name="Text Placeholder 4">
            <a:extLst>
              <a:ext uri="{FF2B5EF4-FFF2-40B4-BE49-F238E27FC236}">
                <a16:creationId xmlns:a16="http://schemas.microsoft.com/office/drawing/2014/main" id="{04DD94A3-A06C-4EA5-8417-4E982B9ACB0B}"/>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527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FAA3-B7EC-4750-9243-4F5AEFE16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A2FC04-3E51-4D7D-9FF0-68A3A09F96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E48C74-794B-41D7-95C5-484FFE12A823}"/>
              </a:ext>
            </a:extLst>
          </p:cNvPr>
          <p:cNvSpPr>
            <a:spLocks noGrp="1"/>
          </p:cNvSpPr>
          <p:nvPr>
            <p:ph type="dt" sz="half" idx="10"/>
          </p:nvPr>
        </p:nvSpPr>
        <p:spPr/>
        <p:txBody>
          <a:bodyPr/>
          <a:lstStyle/>
          <a:p>
            <a:fld id="{45992380-D8AD-42B1-A310-D2443D2613E6}" type="datetime1">
              <a:rPr lang="en-US" smtClean="0"/>
              <a:t>8/18/2023</a:t>
            </a:fld>
            <a:endParaRPr lang="en-US" dirty="0"/>
          </a:p>
        </p:txBody>
      </p:sp>
      <p:sp>
        <p:nvSpPr>
          <p:cNvPr id="5" name="Footer Placeholder 4">
            <a:extLst>
              <a:ext uri="{FF2B5EF4-FFF2-40B4-BE49-F238E27FC236}">
                <a16:creationId xmlns:a16="http://schemas.microsoft.com/office/drawing/2014/main" id="{845767CB-850E-46E3-B8AD-3ADC6E883A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EDCE1-8EA7-446E-ABE0-3B2AA26F552C}"/>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2239354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ED8E-04B5-4E4D-8270-7723BD08E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1F847-E567-4576-AA06-C846C1A608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9D07D-A91C-40B3-8CD7-0BEAB18B284E}"/>
              </a:ext>
            </a:extLst>
          </p:cNvPr>
          <p:cNvSpPr>
            <a:spLocks noGrp="1"/>
          </p:cNvSpPr>
          <p:nvPr>
            <p:ph type="dt" sz="half" idx="10"/>
          </p:nvPr>
        </p:nvSpPr>
        <p:spPr/>
        <p:txBody>
          <a:bodyPr/>
          <a:lstStyle/>
          <a:p>
            <a:fld id="{1A43505D-650A-461D-A154-171E26B8656B}" type="datetime1">
              <a:rPr lang="en-US" smtClean="0"/>
              <a:t>8/18/2023</a:t>
            </a:fld>
            <a:endParaRPr lang="en-US" dirty="0"/>
          </a:p>
        </p:txBody>
      </p:sp>
      <p:sp>
        <p:nvSpPr>
          <p:cNvPr id="5" name="Footer Placeholder 4">
            <a:extLst>
              <a:ext uri="{FF2B5EF4-FFF2-40B4-BE49-F238E27FC236}">
                <a16:creationId xmlns:a16="http://schemas.microsoft.com/office/drawing/2014/main" id="{0A957B01-5CC8-4B4B-B778-B033BA4C42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E6B1E7-08DB-44ED-8D31-2DBBDAAF249F}"/>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419358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03F0ED-FA4F-4C11-B7EA-E1D8BCAB6A6B}"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2741261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55CA-805D-40C3-8863-BEC1582B1D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A73023-9AFD-411D-8675-8326DC99C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68EB6-20E9-4A98-8BF2-22DF7957DFC2}"/>
              </a:ext>
            </a:extLst>
          </p:cNvPr>
          <p:cNvSpPr>
            <a:spLocks noGrp="1"/>
          </p:cNvSpPr>
          <p:nvPr>
            <p:ph type="dt" sz="half" idx="10"/>
          </p:nvPr>
        </p:nvSpPr>
        <p:spPr/>
        <p:txBody>
          <a:bodyPr/>
          <a:lstStyle/>
          <a:p>
            <a:fld id="{D208C518-E80A-431E-AE8A-181DAA571B74}" type="datetime1">
              <a:rPr lang="en-US" smtClean="0"/>
              <a:t>8/18/2023</a:t>
            </a:fld>
            <a:endParaRPr lang="en-US" dirty="0"/>
          </a:p>
        </p:txBody>
      </p:sp>
      <p:sp>
        <p:nvSpPr>
          <p:cNvPr id="5" name="Footer Placeholder 4">
            <a:extLst>
              <a:ext uri="{FF2B5EF4-FFF2-40B4-BE49-F238E27FC236}">
                <a16:creationId xmlns:a16="http://schemas.microsoft.com/office/drawing/2014/main" id="{67D56033-6211-4D60-883B-B313A99432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E0339F-B035-41DC-8FEB-57941ADF5DCB}"/>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191252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8485-406B-4F7B-A0E4-45E85E5C2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0B13F-06BF-440E-B903-8C6328AD4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5B124-1D5C-41AE-991F-D949F5A48C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98EA73-9BA8-4645-A8A2-36BE7DCF32C3}"/>
              </a:ext>
            </a:extLst>
          </p:cNvPr>
          <p:cNvSpPr>
            <a:spLocks noGrp="1"/>
          </p:cNvSpPr>
          <p:nvPr>
            <p:ph type="dt" sz="half" idx="10"/>
          </p:nvPr>
        </p:nvSpPr>
        <p:spPr/>
        <p:txBody>
          <a:bodyPr/>
          <a:lstStyle/>
          <a:p>
            <a:fld id="{6A282424-AE3F-4F21-8329-D30C474682A6}" type="datetime1">
              <a:rPr lang="en-US" smtClean="0"/>
              <a:t>8/18/2023</a:t>
            </a:fld>
            <a:endParaRPr lang="en-US" dirty="0"/>
          </a:p>
        </p:txBody>
      </p:sp>
      <p:sp>
        <p:nvSpPr>
          <p:cNvPr id="6" name="Footer Placeholder 5">
            <a:extLst>
              <a:ext uri="{FF2B5EF4-FFF2-40B4-BE49-F238E27FC236}">
                <a16:creationId xmlns:a16="http://schemas.microsoft.com/office/drawing/2014/main" id="{53183B69-155A-4084-B764-0726DEF4B6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B122E7-DF67-4205-A706-33F0A17F8526}"/>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47881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A66E-31FE-4890-BC2E-7BD8B2EF3D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1A0EC6-1D62-4741-825F-14B8D5A351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6224E4-2A7D-422A-AD22-877CFBA623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A55A0A-FD50-47F1-8F0A-FEE4CAEE6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B38D40-2E60-40D2-9999-09564F23A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170C38-DF7D-4160-B4C3-EAF397921B7A}"/>
              </a:ext>
            </a:extLst>
          </p:cNvPr>
          <p:cNvSpPr>
            <a:spLocks noGrp="1"/>
          </p:cNvSpPr>
          <p:nvPr>
            <p:ph type="dt" sz="half" idx="10"/>
          </p:nvPr>
        </p:nvSpPr>
        <p:spPr/>
        <p:txBody>
          <a:bodyPr/>
          <a:lstStyle/>
          <a:p>
            <a:fld id="{0C931F68-774E-44FA-9A42-D45CED084F56}" type="datetime1">
              <a:rPr lang="en-US" smtClean="0"/>
              <a:t>8/18/2023</a:t>
            </a:fld>
            <a:endParaRPr lang="en-US" dirty="0"/>
          </a:p>
        </p:txBody>
      </p:sp>
      <p:sp>
        <p:nvSpPr>
          <p:cNvPr id="8" name="Footer Placeholder 7">
            <a:extLst>
              <a:ext uri="{FF2B5EF4-FFF2-40B4-BE49-F238E27FC236}">
                <a16:creationId xmlns:a16="http://schemas.microsoft.com/office/drawing/2014/main" id="{3A67D711-1480-4717-8BFA-B48AACEDA9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AA85DD6-E317-45BB-8FAA-31FF79BE017B}"/>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2023106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F54A-203F-4DBD-953D-9956D35B3D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C57FE5-7C91-4FD2-862A-B8EB879FDC87}"/>
              </a:ext>
            </a:extLst>
          </p:cNvPr>
          <p:cNvSpPr>
            <a:spLocks noGrp="1"/>
          </p:cNvSpPr>
          <p:nvPr>
            <p:ph type="dt" sz="half" idx="10"/>
          </p:nvPr>
        </p:nvSpPr>
        <p:spPr/>
        <p:txBody>
          <a:bodyPr/>
          <a:lstStyle/>
          <a:p>
            <a:fld id="{1FEB578C-B6F7-4415-898F-2FC971A091CF}" type="datetime1">
              <a:rPr lang="en-US" smtClean="0"/>
              <a:t>8/18/2023</a:t>
            </a:fld>
            <a:endParaRPr lang="en-US" dirty="0"/>
          </a:p>
        </p:txBody>
      </p:sp>
      <p:sp>
        <p:nvSpPr>
          <p:cNvPr id="4" name="Footer Placeholder 3">
            <a:extLst>
              <a:ext uri="{FF2B5EF4-FFF2-40B4-BE49-F238E27FC236}">
                <a16:creationId xmlns:a16="http://schemas.microsoft.com/office/drawing/2014/main" id="{6FFD450A-34E8-4519-8A1B-5C0F4A6D85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4CA4AF-1BBF-423E-9DC7-E459146999BE}"/>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1510047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114C9-EF97-4929-8194-D29DC55D0634}"/>
              </a:ext>
            </a:extLst>
          </p:cNvPr>
          <p:cNvSpPr>
            <a:spLocks noGrp="1"/>
          </p:cNvSpPr>
          <p:nvPr>
            <p:ph type="dt" sz="half" idx="10"/>
          </p:nvPr>
        </p:nvSpPr>
        <p:spPr/>
        <p:txBody>
          <a:bodyPr/>
          <a:lstStyle/>
          <a:p>
            <a:fld id="{CB58E768-594D-443E-A34B-F86330BF8FDF}" type="datetime1">
              <a:rPr lang="en-US" smtClean="0"/>
              <a:t>8/18/2023</a:t>
            </a:fld>
            <a:endParaRPr lang="en-US" dirty="0"/>
          </a:p>
        </p:txBody>
      </p:sp>
      <p:sp>
        <p:nvSpPr>
          <p:cNvPr id="3" name="Footer Placeholder 2">
            <a:extLst>
              <a:ext uri="{FF2B5EF4-FFF2-40B4-BE49-F238E27FC236}">
                <a16:creationId xmlns:a16="http://schemas.microsoft.com/office/drawing/2014/main" id="{35AEF20C-1890-401C-81CF-279BE4ECEF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FA85FF-A2DE-46BF-AE57-6AAC0A14C258}"/>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2630945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7758-3725-4041-A241-E8EEDA1C9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91E9D5-77F0-45DE-8BE7-0CC44BF24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64B3B9-18E2-4252-93CA-FBE5B6747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580F9-7B63-406B-96CF-DD9448133B75}"/>
              </a:ext>
            </a:extLst>
          </p:cNvPr>
          <p:cNvSpPr>
            <a:spLocks noGrp="1"/>
          </p:cNvSpPr>
          <p:nvPr>
            <p:ph type="dt" sz="half" idx="10"/>
          </p:nvPr>
        </p:nvSpPr>
        <p:spPr/>
        <p:txBody>
          <a:bodyPr/>
          <a:lstStyle/>
          <a:p>
            <a:fld id="{A68AD045-5878-4A24-BA61-EB67A1644AD2}" type="datetime1">
              <a:rPr lang="en-US" smtClean="0"/>
              <a:t>8/18/2023</a:t>
            </a:fld>
            <a:endParaRPr lang="en-US" dirty="0"/>
          </a:p>
        </p:txBody>
      </p:sp>
      <p:sp>
        <p:nvSpPr>
          <p:cNvPr id="6" name="Footer Placeholder 5">
            <a:extLst>
              <a:ext uri="{FF2B5EF4-FFF2-40B4-BE49-F238E27FC236}">
                <a16:creationId xmlns:a16="http://schemas.microsoft.com/office/drawing/2014/main" id="{F6B14FC3-E085-4B8D-98F2-29859D9E77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0199F2-D637-4945-BDCB-84A5EBD799C4}"/>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334050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1409-B973-446E-84E9-16211CD9A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CBE15D-B50F-4ACD-8DB9-4821F7286B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EDA8B7-55DC-41B0-AB14-058E991B9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26B75-5CE4-482D-8C4B-985CDDBB2000}"/>
              </a:ext>
            </a:extLst>
          </p:cNvPr>
          <p:cNvSpPr>
            <a:spLocks noGrp="1"/>
          </p:cNvSpPr>
          <p:nvPr>
            <p:ph type="dt" sz="half" idx="10"/>
          </p:nvPr>
        </p:nvSpPr>
        <p:spPr/>
        <p:txBody>
          <a:bodyPr/>
          <a:lstStyle/>
          <a:p>
            <a:fld id="{1510D883-E28C-402A-9723-5D57767F21F0}" type="datetime1">
              <a:rPr lang="en-US" smtClean="0"/>
              <a:t>8/18/2023</a:t>
            </a:fld>
            <a:endParaRPr lang="en-US" dirty="0"/>
          </a:p>
        </p:txBody>
      </p:sp>
      <p:sp>
        <p:nvSpPr>
          <p:cNvPr id="6" name="Footer Placeholder 5">
            <a:extLst>
              <a:ext uri="{FF2B5EF4-FFF2-40B4-BE49-F238E27FC236}">
                <a16:creationId xmlns:a16="http://schemas.microsoft.com/office/drawing/2014/main" id="{DC1FF173-20E0-4F94-AF08-C2717ED75F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774E35-014A-4EAC-A107-8B6E7C252E6E}"/>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348702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A4C1-3854-4701-B7B6-25E065019D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B87B1F-DBCB-4CC2-80AC-F6D89DF0BC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59EB4-EA34-4464-9F10-4BF0C411BC9B}"/>
              </a:ext>
            </a:extLst>
          </p:cNvPr>
          <p:cNvSpPr>
            <a:spLocks noGrp="1"/>
          </p:cNvSpPr>
          <p:nvPr>
            <p:ph type="dt" sz="half" idx="10"/>
          </p:nvPr>
        </p:nvSpPr>
        <p:spPr/>
        <p:txBody>
          <a:bodyPr/>
          <a:lstStyle/>
          <a:p>
            <a:fld id="{1994F54B-0734-46D6-8D69-5479228EFC09}" type="datetime1">
              <a:rPr lang="en-US" smtClean="0"/>
              <a:t>8/18/2023</a:t>
            </a:fld>
            <a:endParaRPr lang="en-US" dirty="0"/>
          </a:p>
        </p:txBody>
      </p:sp>
      <p:sp>
        <p:nvSpPr>
          <p:cNvPr id="5" name="Footer Placeholder 4">
            <a:extLst>
              <a:ext uri="{FF2B5EF4-FFF2-40B4-BE49-F238E27FC236}">
                <a16:creationId xmlns:a16="http://schemas.microsoft.com/office/drawing/2014/main" id="{2BD05EF4-B19B-44FA-B310-BD0A14F7FE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CC8751-B1D1-4AF6-9357-84BC3D64588E}"/>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816907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D014DA-5508-428E-8206-DF9936FC3C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4F29D6-D717-409B-8B65-EDCAAEF70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4A425-1199-4595-9779-4264E9DEE3CD}"/>
              </a:ext>
            </a:extLst>
          </p:cNvPr>
          <p:cNvSpPr>
            <a:spLocks noGrp="1"/>
          </p:cNvSpPr>
          <p:nvPr>
            <p:ph type="dt" sz="half" idx="10"/>
          </p:nvPr>
        </p:nvSpPr>
        <p:spPr/>
        <p:txBody>
          <a:bodyPr/>
          <a:lstStyle/>
          <a:p>
            <a:fld id="{6ABBDFDC-C7F6-4E09-A5D2-C19F23D6F165}" type="datetime1">
              <a:rPr lang="en-US" smtClean="0"/>
              <a:t>8/18/2023</a:t>
            </a:fld>
            <a:endParaRPr lang="en-US" dirty="0"/>
          </a:p>
        </p:txBody>
      </p:sp>
      <p:sp>
        <p:nvSpPr>
          <p:cNvPr id="5" name="Footer Placeholder 4">
            <a:extLst>
              <a:ext uri="{FF2B5EF4-FFF2-40B4-BE49-F238E27FC236}">
                <a16:creationId xmlns:a16="http://schemas.microsoft.com/office/drawing/2014/main" id="{71E357BA-AA90-433C-9FE1-F643D1C2B3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774630-BBA7-490F-8D3F-F737BACD5C95}"/>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62712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8C3FB0-F28A-48C0-9BCA-89239B8BE265}" type="datetime1">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861645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E827E7-5A51-401F-A802-579BC0F43CA2}"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241221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255684-CCAA-4FD2-B74B-2553180237B0}" type="datetime1">
              <a:rPr lang="en-US" smtClean="0"/>
              <a:t>8/18/2023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323341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877D0D-E1DC-4C9A-B3E5-C563385D39BF}" type="datetime1">
              <a:rPr lang="en-US" smtClean="0"/>
              <a:t>8/18/2023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393198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3B1A0-B8EF-497E-A6D2-EE2DAE772F38}" type="datetime1">
              <a:rPr lang="en-US" smtClean="0"/>
              <a:t>8/18/2023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113624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287854-E6E9-460C-82FB-735B3FEDD238}"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967232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50CD8E-9554-4A48-A12D-5D93EAE0F565}" type="datetime1">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B12EFA-18A0-4C86-B9C6-0F2602EEB2C7}" type="slidenum">
              <a:rPr lang="en-US" smtClean="0"/>
              <a:t>‹#›</a:t>
            </a:fld>
            <a:endParaRPr lang="en-US" dirty="0"/>
          </a:p>
        </p:txBody>
      </p:sp>
    </p:spTree>
    <p:extLst>
      <p:ext uri="{BB962C8B-B14F-4D97-AF65-F5344CB8AC3E}">
        <p14:creationId xmlns:p14="http://schemas.microsoft.com/office/powerpoint/2010/main" val="4038204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349B6-95C6-4795-B611-ECCC6D00334B}" type="datetime1">
              <a:rPr lang="en-US" smtClean="0"/>
              <a:t>8/18/2023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12EFA-18A0-4C86-B9C6-0F2602EEB2C7}" type="slidenum">
              <a:rPr lang="en-US" smtClean="0"/>
              <a:t>‹#›</a:t>
            </a:fld>
            <a:endParaRPr lang="en-US" dirty="0"/>
          </a:p>
        </p:txBody>
      </p:sp>
    </p:spTree>
    <p:extLst>
      <p:ext uri="{BB962C8B-B14F-4D97-AF65-F5344CB8AC3E}">
        <p14:creationId xmlns:p14="http://schemas.microsoft.com/office/powerpoint/2010/main" val="121324099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9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6799423"/>
            <a:ext cx="12192000" cy="58579"/>
          </a:xfrm>
          <a:custGeom>
            <a:avLst/>
            <a:gdLst/>
            <a:ahLst/>
            <a:cxnLst/>
            <a:rect l="l" t="t" r="r" b="b"/>
            <a:pathLst>
              <a:path w="9144000" h="685800">
                <a:moveTo>
                  <a:pt x="0" y="685800"/>
                </a:moveTo>
                <a:lnTo>
                  <a:pt x="9144000" y="685800"/>
                </a:lnTo>
                <a:lnTo>
                  <a:pt x="9144000" y="0"/>
                </a:lnTo>
                <a:lnTo>
                  <a:pt x="0" y="0"/>
                </a:lnTo>
                <a:lnTo>
                  <a:pt x="0" y="685800"/>
                </a:lnTo>
                <a:close/>
              </a:path>
            </a:pathLst>
          </a:custGeom>
          <a:solidFill>
            <a:srgbClr val="006937"/>
          </a:solidFill>
        </p:spPr>
        <p:txBody>
          <a:bodyPr wrap="square" lIns="0" tIns="0" rIns="0" bIns="0" rtlCol="0"/>
          <a:lstStyle/>
          <a:p>
            <a:endParaRPr sz="1800" dirty="0">
              <a:latin typeface="Arial" panose="020B0604020202020204" pitchFamily="34" charset="0"/>
              <a:cs typeface="Arial" panose="020B0604020202020204" pitchFamily="34" charset="0"/>
            </a:endParaRPr>
          </a:p>
        </p:txBody>
      </p:sp>
      <p:sp>
        <p:nvSpPr>
          <p:cNvPr id="2" name="Holder 2"/>
          <p:cNvSpPr>
            <a:spLocks noGrp="1"/>
          </p:cNvSpPr>
          <p:nvPr>
            <p:ph type="title"/>
          </p:nvPr>
        </p:nvSpPr>
        <p:spPr>
          <a:xfrm>
            <a:off x="3022155" y="457201"/>
            <a:ext cx="6147688" cy="492443"/>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3" name="Holder 3"/>
          <p:cNvSpPr>
            <a:spLocks noGrp="1"/>
          </p:cNvSpPr>
          <p:nvPr>
            <p:ph type="body" idx="1"/>
          </p:nvPr>
        </p:nvSpPr>
        <p:spPr>
          <a:xfrm>
            <a:off x="310303" y="1497649"/>
            <a:ext cx="11571392" cy="276999"/>
          </a:xfrm>
          <a:prstGeom prst="rect">
            <a:avLst/>
          </a:prstGeom>
        </p:spPr>
        <p:txBody>
          <a:bodyPr wrap="square" lIns="0" tIns="0" rIns="0" bIns="0">
            <a:spAutoFit/>
          </a:bodyPr>
          <a:lstStyle>
            <a:lvl1pPr>
              <a:defRPr b="0" i="0">
                <a:solidFill>
                  <a:schemeClr val="tx1"/>
                </a:solidFill>
              </a:defRPr>
            </a:lvl1pPr>
          </a:lstStyle>
          <a:p>
            <a:endParaRPr/>
          </a:p>
        </p:txBody>
      </p:sp>
      <p:pic>
        <p:nvPicPr>
          <p:cNvPr id="10" name="Picture 9">
            <a:extLst>
              <a:ext uri="{FF2B5EF4-FFF2-40B4-BE49-F238E27FC236}">
                <a16:creationId xmlns:a16="http://schemas.microsoft.com/office/drawing/2014/main" id="{2D5287AE-EDF9-49B9-BF53-F68B53B82586}"/>
              </a:ext>
            </a:extLst>
          </p:cNvPr>
          <p:cNvPicPr>
            <a:picLocks noChangeAspect="1"/>
          </p:cNvPicPr>
          <p:nvPr userDrawn="1"/>
        </p:nvPicPr>
        <p:blipFill>
          <a:blip r:embed="rId7"/>
          <a:srcRect/>
          <a:stretch>
            <a:fillRect/>
          </a:stretch>
        </p:blipFill>
        <p:spPr>
          <a:xfrm>
            <a:off x="10210800" y="6301765"/>
            <a:ext cx="1762383" cy="403187"/>
          </a:xfrm>
          <a:prstGeom prst="rect">
            <a:avLst/>
          </a:prstGeom>
        </p:spPr>
      </p:pic>
    </p:spTree>
    <p:extLst>
      <p:ext uri="{BB962C8B-B14F-4D97-AF65-F5344CB8AC3E}">
        <p14:creationId xmlns:p14="http://schemas.microsoft.com/office/powerpoint/2010/main" val="345151833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hf hdr="0" ftr="0" dt="0"/>
  <p:txStyles>
    <p:titleStyle>
      <a:lvl1pPr algn="ctr">
        <a:defRPr sz="3800">
          <a:solidFill>
            <a:srgbClr val="006937"/>
          </a:solidFill>
          <a:latin typeface="Arial" panose="020B0604020202020204" pitchFamily="34" charset="0"/>
          <a:ea typeface="+mj-ea"/>
          <a:cs typeface="Arial" panose="020B0604020202020204" pitchFamily="34" charset="0"/>
        </a:defRPr>
      </a:lvl1pPr>
    </p:titleStyle>
    <p:bodyStyle>
      <a:lvl1pPr marL="0">
        <a:defRPr>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577FC-CB7E-4B8D-AAA7-A50FC69BD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58525-E7D1-4883-8D91-7C9C7D9DFD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06098-721A-4A47-8876-8035DB13C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87F3A-74BB-4104-B67A-20D089AF728B}" type="datetime1">
              <a:rPr lang="en-US" smtClean="0"/>
              <a:t>8/18/2023</a:t>
            </a:fld>
            <a:endParaRPr lang="en-US" dirty="0"/>
          </a:p>
        </p:txBody>
      </p:sp>
      <p:sp>
        <p:nvSpPr>
          <p:cNvPr id="5" name="Footer Placeholder 4">
            <a:extLst>
              <a:ext uri="{FF2B5EF4-FFF2-40B4-BE49-F238E27FC236}">
                <a16:creationId xmlns:a16="http://schemas.microsoft.com/office/drawing/2014/main" id="{5F6F96A0-151D-4723-844F-D1A21B92A9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144352-EAB4-4FB5-B939-383344857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99BAA-FB9E-426F-9861-4FD1DE7C2BEE}" type="slidenum">
              <a:rPr lang="en-US" smtClean="0"/>
              <a:t>‹#›</a:t>
            </a:fld>
            <a:endParaRPr lang="en-US" dirty="0"/>
          </a:p>
        </p:txBody>
      </p:sp>
    </p:spTree>
    <p:extLst>
      <p:ext uri="{BB962C8B-B14F-4D97-AF65-F5344CB8AC3E}">
        <p14:creationId xmlns:p14="http://schemas.microsoft.com/office/powerpoint/2010/main" val="179001228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B0164009-220E-4C0E-A531-1C4157BDC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744" y="942109"/>
            <a:ext cx="7002508" cy="2927926"/>
          </a:xfrm>
          <a:prstGeom prst="rect">
            <a:avLst/>
          </a:prstGeom>
        </p:spPr>
      </p:pic>
      <p:sp>
        <p:nvSpPr>
          <p:cNvPr id="2" name="Title 1">
            <a:extLst>
              <a:ext uri="{FF2B5EF4-FFF2-40B4-BE49-F238E27FC236}">
                <a16:creationId xmlns:a16="http://schemas.microsoft.com/office/drawing/2014/main" id="{D24910E3-DD25-42A8-867F-0BEE134B3A2C}"/>
              </a:ext>
            </a:extLst>
          </p:cNvPr>
          <p:cNvSpPr>
            <a:spLocks noGrp="1"/>
          </p:cNvSpPr>
          <p:nvPr>
            <p:ph type="ctrTitle"/>
          </p:nvPr>
        </p:nvSpPr>
        <p:spPr>
          <a:xfrm>
            <a:off x="415635" y="431944"/>
            <a:ext cx="11360727" cy="6106968"/>
          </a:xfrm>
        </p:spPr>
        <p:txBody>
          <a:bodyPr>
            <a:noAutofit/>
          </a:bodyPr>
          <a:lstStyle/>
          <a:p>
            <a:pPr>
              <a:lnSpc>
                <a:spcPct val="100000"/>
              </a:lnSpc>
              <a:spcBef>
                <a:spcPts val="0"/>
              </a:spcBef>
            </a:pPr>
            <a: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Thrive in Place</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b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Wesley PUD Application </a:t>
            </a:r>
            <a:br>
              <a:rPr lang="en-US" sz="3100" b="1" dirty="0">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Z.C. Case No. 23-08</a:t>
            </a:r>
            <a:br>
              <a:rPr lang="en-US" sz="3100" b="1" dirty="0">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Campus Plan (2023-2033)</a:t>
            </a:r>
            <a:br>
              <a:rPr lang="en-US" sz="3100" b="1" dirty="0">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Z.C. Case No. 23-08(1)</a:t>
            </a:r>
            <a:br>
              <a:rPr lang="en-US" sz="3100" b="1" dirty="0">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ANC 3D – August 14, 2023</a:t>
            </a:r>
            <a:br>
              <a:rPr lang="en-US" sz="2900" b="1" dirty="0">
                <a:latin typeface="Times New Roman" panose="02020603050405020304" pitchFamily="18" charset="0"/>
                <a:cs typeface="Times New Roman" panose="02020603050405020304" pitchFamily="18" charset="0"/>
              </a:rPr>
            </a:br>
            <a:r>
              <a:rPr lang="en-US" sz="2000" b="1" dirty="0">
                <a:solidFill>
                  <a:srgbClr val="0000FF"/>
                </a:solidFill>
                <a:latin typeface="Times New Roman" panose="02020603050405020304" pitchFamily="18" charset="0"/>
                <a:cs typeface="Times New Roman" panose="02020603050405020304" pitchFamily="18" charset="0"/>
              </a:rPr>
              <a:t>www.wesleyseminary.edu/wesley-masterplan-updates</a:t>
            </a:r>
            <a:endParaRPr lang="en-US" sz="2900" b="1" dirty="0">
              <a:solidFill>
                <a:srgbClr val="0000FF"/>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F5CB330-8CB9-4083-94F2-D15CA920C0D7}"/>
              </a:ext>
            </a:extLst>
          </p:cNvPr>
          <p:cNvSpPr>
            <a:spLocks noGrp="1"/>
          </p:cNvSpPr>
          <p:nvPr>
            <p:ph type="sldNum" sz="quarter" idx="12"/>
          </p:nvPr>
        </p:nvSpPr>
        <p:spPr/>
        <p:txBody>
          <a:bodyPr/>
          <a:lstStyle/>
          <a:p>
            <a:fld id="{14599BAA-FB9E-426F-9861-4FD1DE7C2BEE}" type="slidenum">
              <a:rPr lang="en-US" smtClean="0"/>
              <a:t>1</a:t>
            </a:fld>
            <a:endParaRPr lang="en-US" dirty="0"/>
          </a:p>
        </p:txBody>
      </p:sp>
    </p:spTree>
    <p:extLst>
      <p:ext uri="{BB962C8B-B14F-4D97-AF65-F5344CB8AC3E}">
        <p14:creationId xmlns:p14="http://schemas.microsoft.com/office/powerpoint/2010/main" val="1389243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13B8-3525-4386-9833-15F7317F94A1}"/>
              </a:ext>
            </a:extLst>
          </p:cNvPr>
          <p:cNvSpPr>
            <a:spLocks noGrp="1"/>
          </p:cNvSpPr>
          <p:nvPr>
            <p:ph type="title"/>
          </p:nvPr>
        </p:nvSpPr>
        <p:spPr>
          <a:xfrm>
            <a:off x="838200" y="136525"/>
            <a:ext cx="10515600" cy="1102117"/>
          </a:xfrm>
        </p:spPr>
        <p:txBody>
          <a:bodyPr>
            <a:normAutofit/>
          </a:bodyPr>
          <a:lstStyle/>
          <a:p>
            <a:pPr algn="ctr"/>
            <a: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CAMPUS LOCATION</a:t>
            </a:r>
            <a:endParaRPr lang="en-US" sz="54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ABD67A56-6FF4-414A-A095-1B6A5C2E0C6A}"/>
              </a:ext>
            </a:extLst>
          </p:cNvPr>
          <p:cNvSpPr>
            <a:spLocks noGrp="1"/>
          </p:cNvSpPr>
          <p:nvPr>
            <p:ph type="sldNum" sz="quarter" idx="12"/>
          </p:nvPr>
        </p:nvSpPr>
        <p:spPr/>
        <p:txBody>
          <a:bodyPr/>
          <a:lstStyle/>
          <a:p>
            <a:fld id="{14599BAA-FB9E-426F-9861-4FD1DE7C2BEE}" type="slidenum">
              <a:rPr lang="en-US" smtClean="0"/>
              <a:t>10</a:t>
            </a:fld>
            <a:endParaRPr lang="en-US" dirty="0"/>
          </a:p>
        </p:txBody>
      </p:sp>
      <p:sp>
        <p:nvSpPr>
          <p:cNvPr id="3" name="TextBox 2">
            <a:extLst>
              <a:ext uri="{FF2B5EF4-FFF2-40B4-BE49-F238E27FC236}">
                <a16:creationId xmlns:a16="http://schemas.microsoft.com/office/drawing/2014/main" id="{33B7E7AE-8774-4ED4-9837-5E01B608CD37}"/>
              </a:ext>
            </a:extLst>
          </p:cNvPr>
          <p:cNvSpPr txBox="1"/>
          <p:nvPr/>
        </p:nvSpPr>
        <p:spPr>
          <a:xfrm>
            <a:off x="4471601" y="1007809"/>
            <a:ext cx="3392424"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John Patrick Brown, Jr.</a:t>
            </a:r>
          </a:p>
        </p:txBody>
      </p:sp>
      <p:pic>
        <p:nvPicPr>
          <p:cNvPr id="8" name="Picture 7">
            <a:extLst>
              <a:ext uri="{FF2B5EF4-FFF2-40B4-BE49-F238E27FC236}">
                <a16:creationId xmlns:a16="http://schemas.microsoft.com/office/drawing/2014/main" id="{3CC5A4F9-A9AE-3B22-939B-1E29095E1B57}"/>
              </a:ext>
            </a:extLst>
          </p:cNvPr>
          <p:cNvPicPr>
            <a:picLocks noChangeAspect="1"/>
          </p:cNvPicPr>
          <p:nvPr/>
        </p:nvPicPr>
        <p:blipFill>
          <a:blip r:embed="rId2"/>
          <a:stretch>
            <a:fillRect/>
          </a:stretch>
        </p:blipFill>
        <p:spPr>
          <a:xfrm>
            <a:off x="1774166" y="1553172"/>
            <a:ext cx="8643667" cy="5168303"/>
          </a:xfrm>
          <a:prstGeom prst="rect">
            <a:avLst/>
          </a:prstGeom>
        </p:spPr>
      </p:pic>
    </p:spTree>
    <p:extLst>
      <p:ext uri="{BB962C8B-B14F-4D97-AF65-F5344CB8AC3E}">
        <p14:creationId xmlns:p14="http://schemas.microsoft.com/office/powerpoint/2010/main" val="149985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9BAC49-4738-4696-A47D-686C3847D9A6}"/>
              </a:ext>
            </a:extLst>
          </p:cNvPr>
          <p:cNvSpPr>
            <a:spLocks noGrp="1"/>
          </p:cNvSpPr>
          <p:nvPr>
            <p:ph type="sldNum" sz="quarter" idx="12"/>
          </p:nvPr>
        </p:nvSpPr>
        <p:spPr/>
        <p:txBody>
          <a:bodyPr/>
          <a:lstStyle/>
          <a:p>
            <a:fld id="{72B12EFA-18A0-4C86-B9C6-0F2602EEB2C7}" type="slidenum">
              <a:rPr lang="en-US" smtClean="0"/>
              <a:t>11</a:t>
            </a:fld>
            <a:endParaRPr lang="en-US" dirty="0"/>
          </a:p>
        </p:txBody>
      </p:sp>
      <p:sp>
        <p:nvSpPr>
          <p:cNvPr id="5" name="TextBox 4">
            <a:extLst>
              <a:ext uri="{FF2B5EF4-FFF2-40B4-BE49-F238E27FC236}">
                <a16:creationId xmlns:a16="http://schemas.microsoft.com/office/drawing/2014/main" id="{3873B3A5-1E33-4C63-AC1B-2AC45C6EA7A8}"/>
              </a:ext>
            </a:extLst>
          </p:cNvPr>
          <p:cNvSpPr txBox="1"/>
          <p:nvPr/>
        </p:nvSpPr>
        <p:spPr>
          <a:xfrm>
            <a:off x="4079432" y="87686"/>
            <a:ext cx="3675888" cy="400110"/>
          </a:xfrm>
          <a:prstGeom prst="rect">
            <a:avLst/>
          </a:prstGeom>
          <a:noFill/>
        </p:spPr>
        <p:txBody>
          <a:bodyPr wrap="square" rtlCol="0">
            <a:spAutoFit/>
          </a:bodyPr>
          <a:lstStyle/>
          <a:p>
            <a:pPr algn="ctr"/>
            <a:r>
              <a:rPr lang="en-US" sz="2000" b="1" u="sng" dirty="0">
                <a:effectLst>
                  <a:outerShdw blurRad="38100" dist="38100" dir="2700000" algn="tl">
                    <a:srgbClr val="000000">
                      <a:alpha val="43137"/>
                    </a:srgbClr>
                  </a:outerShdw>
                </a:effectLst>
              </a:rPr>
              <a:t>CURRENT CAMPUS PLAN</a:t>
            </a:r>
          </a:p>
        </p:txBody>
      </p:sp>
      <p:pic>
        <p:nvPicPr>
          <p:cNvPr id="9" name="Content Placeholder 8" descr="A map of a university campus">
            <a:extLst>
              <a:ext uri="{FF2B5EF4-FFF2-40B4-BE49-F238E27FC236}">
                <a16:creationId xmlns:a16="http://schemas.microsoft.com/office/drawing/2014/main" id="{E05AF8E6-4928-8281-5A15-1DB5CE3941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6985" y="499053"/>
            <a:ext cx="5100782" cy="6222422"/>
          </a:xfrm>
        </p:spPr>
      </p:pic>
    </p:spTree>
    <p:extLst>
      <p:ext uri="{BB962C8B-B14F-4D97-AF65-F5344CB8AC3E}">
        <p14:creationId xmlns:p14="http://schemas.microsoft.com/office/powerpoint/2010/main" val="81318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08590A-8BB8-C3E0-D3CE-20D5B9CC0541}"/>
              </a:ext>
            </a:extLst>
          </p:cNvPr>
          <p:cNvSpPr>
            <a:spLocks noGrp="1"/>
          </p:cNvSpPr>
          <p:nvPr>
            <p:ph type="sldNum" sz="quarter" idx="12"/>
          </p:nvPr>
        </p:nvSpPr>
        <p:spPr/>
        <p:txBody>
          <a:bodyPr/>
          <a:lstStyle/>
          <a:p>
            <a:fld id="{72B12EFA-18A0-4C86-B9C6-0F2602EEB2C7}" type="slidenum">
              <a:rPr lang="en-US" smtClean="0"/>
              <a:t>12</a:t>
            </a:fld>
            <a:endParaRPr lang="en-US" dirty="0"/>
          </a:p>
        </p:txBody>
      </p:sp>
      <p:pic>
        <p:nvPicPr>
          <p:cNvPr id="6" name="Picture 5">
            <a:extLst>
              <a:ext uri="{FF2B5EF4-FFF2-40B4-BE49-F238E27FC236}">
                <a16:creationId xmlns:a16="http://schemas.microsoft.com/office/drawing/2014/main" id="{498265B6-D8B0-63A9-0CFF-F7E2F1F56396}"/>
              </a:ext>
            </a:extLst>
          </p:cNvPr>
          <p:cNvPicPr>
            <a:picLocks noChangeAspect="1"/>
          </p:cNvPicPr>
          <p:nvPr/>
        </p:nvPicPr>
        <p:blipFill>
          <a:blip r:embed="rId2"/>
          <a:stretch>
            <a:fillRect/>
          </a:stretch>
        </p:blipFill>
        <p:spPr>
          <a:xfrm>
            <a:off x="1041229" y="521504"/>
            <a:ext cx="10109541" cy="6199971"/>
          </a:xfrm>
          <a:prstGeom prst="rect">
            <a:avLst/>
          </a:prstGeom>
        </p:spPr>
      </p:pic>
    </p:spTree>
    <p:extLst>
      <p:ext uri="{BB962C8B-B14F-4D97-AF65-F5344CB8AC3E}">
        <p14:creationId xmlns:p14="http://schemas.microsoft.com/office/powerpoint/2010/main" val="192120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2713345E-0852-4971-AD59-DE75A9520A70}"/>
              </a:ext>
            </a:extLst>
          </p:cNvPr>
          <p:cNvSpPr>
            <a:spLocks noGrp="1"/>
          </p:cNvSpPr>
          <p:nvPr>
            <p:ph type="sldNum" sz="quarter" idx="12"/>
          </p:nvPr>
        </p:nvSpPr>
        <p:spPr/>
        <p:txBody>
          <a:bodyPr/>
          <a:lstStyle/>
          <a:p>
            <a:fld id="{72B12EFA-18A0-4C86-B9C6-0F2602EEB2C7}" type="slidenum">
              <a:rPr lang="en-US" smtClean="0"/>
              <a:t>13</a:t>
            </a:fld>
            <a:endParaRPr lang="en-US" dirty="0"/>
          </a:p>
        </p:txBody>
      </p:sp>
      <p:pic>
        <p:nvPicPr>
          <p:cNvPr id="9" name="Content Placeholder 8">
            <a:extLst>
              <a:ext uri="{FF2B5EF4-FFF2-40B4-BE49-F238E27FC236}">
                <a16:creationId xmlns:a16="http://schemas.microsoft.com/office/drawing/2014/main" id="{8EFA00C6-30AF-49DA-BDF5-2C635DDF5802}"/>
              </a:ext>
            </a:extLst>
          </p:cNvPr>
          <p:cNvPicPr>
            <a:picLocks noGrp="1" noChangeAspect="1"/>
          </p:cNvPicPr>
          <p:nvPr>
            <p:ph idx="1"/>
          </p:nvPr>
        </p:nvPicPr>
        <p:blipFill>
          <a:blip r:embed="rId2"/>
          <a:srcRect/>
          <a:stretch>
            <a:fillRect/>
          </a:stretch>
        </p:blipFill>
        <p:spPr>
          <a:xfrm>
            <a:off x="2537927" y="33319"/>
            <a:ext cx="7243382" cy="6669350"/>
          </a:xfrm>
        </p:spPr>
      </p:pic>
    </p:spTree>
    <p:extLst>
      <p:ext uri="{BB962C8B-B14F-4D97-AF65-F5344CB8AC3E}">
        <p14:creationId xmlns:p14="http://schemas.microsoft.com/office/powerpoint/2010/main" val="3633904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FB8B00-0CB0-7D11-1C61-5BAE46B9143C}"/>
              </a:ext>
            </a:extLst>
          </p:cNvPr>
          <p:cNvSpPr>
            <a:spLocks noGrp="1"/>
          </p:cNvSpPr>
          <p:nvPr>
            <p:ph type="sldNum" sz="quarter" idx="12"/>
          </p:nvPr>
        </p:nvSpPr>
        <p:spPr/>
        <p:txBody>
          <a:bodyPr/>
          <a:lstStyle/>
          <a:p>
            <a:fld id="{72B12EFA-18A0-4C86-B9C6-0F2602EEB2C7}" type="slidenum">
              <a:rPr lang="en-US" smtClean="0"/>
              <a:t>14</a:t>
            </a:fld>
            <a:endParaRPr lang="en-US" dirty="0"/>
          </a:p>
        </p:txBody>
      </p:sp>
      <p:pic>
        <p:nvPicPr>
          <p:cNvPr id="5" name="Picture 4">
            <a:extLst>
              <a:ext uri="{FF2B5EF4-FFF2-40B4-BE49-F238E27FC236}">
                <a16:creationId xmlns:a16="http://schemas.microsoft.com/office/drawing/2014/main" id="{AAAEC264-1640-48FD-51B1-AB911A68415C}"/>
              </a:ext>
            </a:extLst>
          </p:cNvPr>
          <p:cNvPicPr>
            <a:picLocks noChangeAspect="1"/>
          </p:cNvPicPr>
          <p:nvPr/>
        </p:nvPicPr>
        <p:blipFill>
          <a:blip r:embed="rId2"/>
          <a:stretch>
            <a:fillRect/>
          </a:stretch>
        </p:blipFill>
        <p:spPr>
          <a:xfrm>
            <a:off x="261930" y="951094"/>
            <a:ext cx="11725563" cy="4766215"/>
          </a:xfrm>
          <a:prstGeom prst="rect">
            <a:avLst/>
          </a:prstGeom>
        </p:spPr>
      </p:pic>
      <p:pic>
        <p:nvPicPr>
          <p:cNvPr id="9" name="Picture 8">
            <a:extLst>
              <a:ext uri="{FF2B5EF4-FFF2-40B4-BE49-F238E27FC236}">
                <a16:creationId xmlns:a16="http://schemas.microsoft.com/office/drawing/2014/main" id="{4A304E35-442D-0F9C-1578-68D2BF1FE06F}"/>
              </a:ext>
            </a:extLst>
          </p:cNvPr>
          <p:cNvPicPr>
            <a:picLocks noChangeAspect="1"/>
          </p:cNvPicPr>
          <p:nvPr/>
        </p:nvPicPr>
        <p:blipFill>
          <a:blip r:embed="rId3"/>
          <a:stretch>
            <a:fillRect/>
          </a:stretch>
        </p:blipFill>
        <p:spPr>
          <a:xfrm>
            <a:off x="465722" y="5374361"/>
            <a:ext cx="2772162" cy="342948"/>
          </a:xfrm>
          <a:prstGeom prst="rect">
            <a:avLst/>
          </a:prstGeom>
        </p:spPr>
      </p:pic>
    </p:spTree>
    <p:extLst>
      <p:ext uri="{BB962C8B-B14F-4D97-AF65-F5344CB8AC3E}">
        <p14:creationId xmlns:p14="http://schemas.microsoft.com/office/powerpoint/2010/main" val="2406688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F5CDB7-142B-7594-983D-EB17508DEA45}"/>
              </a:ext>
            </a:extLst>
          </p:cNvPr>
          <p:cNvSpPr>
            <a:spLocks noGrp="1"/>
          </p:cNvSpPr>
          <p:nvPr>
            <p:ph type="sldNum" sz="quarter" idx="12"/>
          </p:nvPr>
        </p:nvSpPr>
        <p:spPr/>
        <p:txBody>
          <a:bodyPr/>
          <a:lstStyle/>
          <a:p>
            <a:fld id="{72B12EFA-18A0-4C86-B9C6-0F2602EEB2C7}" type="slidenum">
              <a:rPr lang="en-US" smtClean="0"/>
              <a:t>15</a:t>
            </a:fld>
            <a:endParaRPr lang="en-US" dirty="0"/>
          </a:p>
        </p:txBody>
      </p:sp>
      <p:pic>
        <p:nvPicPr>
          <p:cNvPr id="4" name="Picture 3">
            <a:extLst>
              <a:ext uri="{FF2B5EF4-FFF2-40B4-BE49-F238E27FC236}">
                <a16:creationId xmlns:a16="http://schemas.microsoft.com/office/drawing/2014/main" id="{5B884BEB-D77B-DC74-19B2-67974D1387AE}"/>
              </a:ext>
            </a:extLst>
          </p:cNvPr>
          <p:cNvPicPr>
            <a:picLocks noChangeAspect="1"/>
          </p:cNvPicPr>
          <p:nvPr/>
        </p:nvPicPr>
        <p:blipFill>
          <a:blip r:embed="rId2"/>
          <a:stretch>
            <a:fillRect/>
          </a:stretch>
        </p:blipFill>
        <p:spPr>
          <a:xfrm>
            <a:off x="272210" y="1096663"/>
            <a:ext cx="11744300" cy="4595998"/>
          </a:xfrm>
          <a:prstGeom prst="rect">
            <a:avLst/>
          </a:prstGeom>
        </p:spPr>
      </p:pic>
    </p:spTree>
    <p:extLst>
      <p:ext uri="{BB962C8B-B14F-4D97-AF65-F5344CB8AC3E}">
        <p14:creationId xmlns:p14="http://schemas.microsoft.com/office/powerpoint/2010/main" val="56370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DD3387-4CFA-E2F8-2B35-08A6C0B1B9EC}"/>
              </a:ext>
            </a:extLst>
          </p:cNvPr>
          <p:cNvSpPr>
            <a:spLocks noGrp="1"/>
          </p:cNvSpPr>
          <p:nvPr>
            <p:ph type="sldNum" sz="quarter" idx="12"/>
          </p:nvPr>
        </p:nvSpPr>
        <p:spPr/>
        <p:txBody>
          <a:bodyPr/>
          <a:lstStyle/>
          <a:p>
            <a:fld id="{72B12EFA-18A0-4C86-B9C6-0F2602EEB2C7}" type="slidenum">
              <a:rPr lang="en-US" smtClean="0"/>
              <a:t>16</a:t>
            </a:fld>
            <a:endParaRPr lang="en-US" dirty="0"/>
          </a:p>
        </p:txBody>
      </p:sp>
      <p:pic>
        <p:nvPicPr>
          <p:cNvPr id="4" name="Picture 3">
            <a:extLst>
              <a:ext uri="{FF2B5EF4-FFF2-40B4-BE49-F238E27FC236}">
                <a16:creationId xmlns:a16="http://schemas.microsoft.com/office/drawing/2014/main" id="{F69F3B1E-41D9-A3FA-FBF7-5AF57E407BE1}"/>
              </a:ext>
            </a:extLst>
          </p:cNvPr>
          <p:cNvPicPr>
            <a:picLocks noChangeAspect="1"/>
          </p:cNvPicPr>
          <p:nvPr/>
        </p:nvPicPr>
        <p:blipFill>
          <a:blip r:embed="rId2"/>
          <a:stretch>
            <a:fillRect/>
          </a:stretch>
        </p:blipFill>
        <p:spPr>
          <a:xfrm>
            <a:off x="221672" y="984065"/>
            <a:ext cx="11748656" cy="4569650"/>
          </a:xfrm>
          <a:prstGeom prst="rect">
            <a:avLst/>
          </a:prstGeom>
        </p:spPr>
      </p:pic>
      <p:pic>
        <p:nvPicPr>
          <p:cNvPr id="7" name="Picture 6">
            <a:extLst>
              <a:ext uri="{FF2B5EF4-FFF2-40B4-BE49-F238E27FC236}">
                <a16:creationId xmlns:a16="http://schemas.microsoft.com/office/drawing/2014/main" id="{977A467D-B579-2789-9B72-C1756BD7D581}"/>
              </a:ext>
            </a:extLst>
          </p:cNvPr>
          <p:cNvPicPr>
            <a:picLocks noChangeAspect="1"/>
          </p:cNvPicPr>
          <p:nvPr/>
        </p:nvPicPr>
        <p:blipFill>
          <a:blip r:embed="rId3"/>
          <a:stretch>
            <a:fillRect/>
          </a:stretch>
        </p:blipFill>
        <p:spPr>
          <a:xfrm>
            <a:off x="221672" y="5220293"/>
            <a:ext cx="3153215" cy="333422"/>
          </a:xfrm>
          <a:prstGeom prst="rect">
            <a:avLst/>
          </a:prstGeom>
        </p:spPr>
      </p:pic>
    </p:spTree>
    <p:extLst>
      <p:ext uri="{BB962C8B-B14F-4D97-AF65-F5344CB8AC3E}">
        <p14:creationId xmlns:p14="http://schemas.microsoft.com/office/powerpoint/2010/main" val="283082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167D6-E0AB-BF15-8ACB-6E6602B2C64C}"/>
              </a:ext>
            </a:extLst>
          </p:cNvPr>
          <p:cNvSpPr>
            <a:spLocks noGrp="1"/>
          </p:cNvSpPr>
          <p:nvPr>
            <p:ph type="sldNum" sz="quarter" idx="12"/>
          </p:nvPr>
        </p:nvSpPr>
        <p:spPr/>
        <p:txBody>
          <a:bodyPr/>
          <a:lstStyle/>
          <a:p>
            <a:fld id="{72B12EFA-18A0-4C86-B9C6-0F2602EEB2C7}" type="slidenum">
              <a:rPr lang="en-US" smtClean="0"/>
              <a:t>17</a:t>
            </a:fld>
            <a:endParaRPr lang="en-US" dirty="0"/>
          </a:p>
        </p:txBody>
      </p:sp>
      <p:pic>
        <p:nvPicPr>
          <p:cNvPr id="4" name="Picture 3">
            <a:extLst>
              <a:ext uri="{FF2B5EF4-FFF2-40B4-BE49-F238E27FC236}">
                <a16:creationId xmlns:a16="http://schemas.microsoft.com/office/drawing/2014/main" id="{957797B0-550B-B431-21A6-A3A1E086F8EB}"/>
              </a:ext>
            </a:extLst>
          </p:cNvPr>
          <p:cNvPicPr>
            <a:picLocks noChangeAspect="1"/>
          </p:cNvPicPr>
          <p:nvPr/>
        </p:nvPicPr>
        <p:blipFill>
          <a:blip r:embed="rId2"/>
          <a:stretch>
            <a:fillRect/>
          </a:stretch>
        </p:blipFill>
        <p:spPr>
          <a:xfrm>
            <a:off x="164962" y="1105524"/>
            <a:ext cx="11712006" cy="4464003"/>
          </a:xfrm>
          <a:prstGeom prst="rect">
            <a:avLst/>
          </a:prstGeom>
        </p:spPr>
      </p:pic>
    </p:spTree>
    <p:extLst>
      <p:ext uri="{BB962C8B-B14F-4D97-AF65-F5344CB8AC3E}">
        <p14:creationId xmlns:p14="http://schemas.microsoft.com/office/powerpoint/2010/main" val="1308347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194457-7F98-F5E1-DBB8-811916315EB0}"/>
              </a:ext>
            </a:extLst>
          </p:cNvPr>
          <p:cNvSpPr>
            <a:spLocks noGrp="1"/>
          </p:cNvSpPr>
          <p:nvPr>
            <p:ph type="sldNum" sz="quarter" idx="12"/>
          </p:nvPr>
        </p:nvSpPr>
        <p:spPr/>
        <p:txBody>
          <a:bodyPr/>
          <a:lstStyle/>
          <a:p>
            <a:fld id="{72B12EFA-18A0-4C86-B9C6-0F2602EEB2C7}" type="slidenum">
              <a:rPr lang="en-US" smtClean="0"/>
              <a:t>18</a:t>
            </a:fld>
            <a:endParaRPr lang="en-US" dirty="0"/>
          </a:p>
        </p:txBody>
      </p:sp>
      <p:pic>
        <p:nvPicPr>
          <p:cNvPr id="4" name="Picture 3">
            <a:extLst>
              <a:ext uri="{FF2B5EF4-FFF2-40B4-BE49-F238E27FC236}">
                <a16:creationId xmlns:a16="http://schemas.microsoft.com/office/drawing/2014/main" id="{63E7E936-B3B1-3965-0A6A-9471C7FF5DA4}"/>
              </a:ext>
            </a:extLst>
          </p:cNvPr>
          <p:cNvPicPr>
            <a:picLocks noChangeAspect="1"/>
          </p:cNvPicPr>
          <p:nvPr/>
        </p:nvPicPr>
        <p:blipFill>
          <a:blip r:embed="rId2"/>
          <a:stretch>
            <a:fillRect/>
          </a:stretch>
        </p:blipFill>
        <p:spPr>
          <a:xfrm>
            <a:off x="719552" y="99003"/>
            <a:ext cx="10383604" cy="6622472"/>
          </a:xfrm>
          <a:prstGeom prst="rect">
            <a:avLst/>
          </a:prstGeom>
        </p:spPr>
      </p:pic>
    </p:spTree>
    <p:extLst>
      <p:ext uri="{BB962C8B-B14F-4D97-AF65-F5344CB8AC3E}">
        <p14:creationId xmlns:p14="http://schemas.microsoft.com/office/powerpoint/2010/main" val="512439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E6275E-2135-D2E7-7A78-EB4C40A95002}"/>
              </a:ext>
            </a:extLst>
          </p:cNvPr>
          <p:cNvSpPr>
            <a:spLocks noGrp="1"/>
          </p:cNvSpPr>
          <p:nvPr>
            <p:ph type="sldNum" sz="quarter" idx="12"/>
          </p:nvPr>
        </p:nvSpPr>
        <p:spPr/>
        <p:txBody>
          <a:bodyPr/>
          <a:lstStyle/>
          <a:p>
            <a:fld id="{72B12EFA-18A0-4C86-B9C6-0F2602EEB2C7}" type="slidenum">
              <a:rPr lang="en-US" smtClean="0"/>
              <a:t>19</a:t>
            </a:fld>
            <a:endParaRPr lang="en-US" dirty="0"/>
          </a:p>
        </p:txBody>
      </p:sp>
      <p:pic>
        <p:nvPicPr>
          <p:cNvPr id="4" name="Picture 3">
            <a:extLst>
              <a:ext uri="{FF2B5EF4-FFF2-40B4-BE49-F238E27FC236}">
                <a16:creationId xmlns:a16="http://schemas.microsoft.com/office/drawing/2014/main" id="{4FE4C3FF-04DD-1892-5B95-26A6C06AB4DC}"/>
              </a:ext>
            </a:extLst>
          </p:cNvPr>
          <p:cNvPicPr>
            <a:picLocks noChangeAspect="1"/>
          </p:cNvPicPr>
          <p:nvPr/>
        </p:nvPicPr>
        <p:blipFill>
          <a:blip r:embed="rId2"/>
          <a:stretch>
            <a:fillRect/>
          </a:stretch>
        </p:blipFill>
        <p:spPr>
          <a:xfrm>
            <a:off x="888775" y="0"/>
            <a:ext cx="10414450" cy="6858000"/>
          </a:xfrm>
          <a:prstGeom prst="rect">
            <a:avLst/>
          </a:prstGeom>
        </p:spPr>
      </p:pic>
    </p:spTree>
    <p:extLst>
      <p:ext uri="{BB962C8B-B14F-4D97-AF65-F5344CB8AC3E}">
        <p14:creationId xmlns:p14="http://schemas.microsoft.com/office/powerpoint/2010/main" val="228237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3EDD-24DA-420F-9851-3B62CA995879}"/>
              </a:ext>
            </a:extLst>
          </p:cNvPr>
          <p:cNvSpPr>
            <a:spLocks noGrp="1"/>
          </p:cNvSpPr>
          <p:nvPr>
            <p:ph type="title"/>
          </p:nvPr>
        </p:nvSpPr>
        <p:spPr>
          <a:xfrm>
            <a:off x="838200" y="384176"/>
            <a:ext cx="10515600" cy="1248930"/>
          </a:xfrm>
        </p:spPr>
        <p:txBody>
          <a:bodyPr>
            <a:normAutofit/>
          </a:bodyPr>
          <a:lstStyle/>
          <a:p>
            <a:pPr algn="ctr"/>
            <a: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63DD5C04-F3AD-450E-9BA1-76F9C72D4EF8}"/>
              </a:ext>
            </a:extLst>
          </p:cNvPr>
          <p:cNvSpPr>
            <a:spLocks noGrp="1"/>
          </p:cNvSpPr>
          <p:nvPr>
            <p:ph idx="1"/>
          </p:nvPr>
        </p:nvSpPr>
        <p:spPr>
          <a:xfrm>
            <a:off x="1221509" y="1905000"/>
            <a:ext cx="10132291" cy="4451350"/>
          </a:xfrm>
        </p:spPr>
        <p:txBody>
          <a:bodyPr>
            <a:normAutofit/>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0" indent="0">
              <a:lnSpc>
                <a:spcPct val="100000"/>
              </a:lnSpc>
              <a:spcBef>
                <a:spcPct val="0"/>
              </a:spcBef>
              <a:buNone/>
            </a:pPr>
            <a:r>
              <a:rPr lang="en-US" sz="3600" b="1" dirty="0">
                <a:latin typeface="Times New Roman" panose="02020603050405020304" pitchFamily="18" charset="0"/>
                <a:cs typeface="Times New Roman" panose="02020603050405020304" pitchFamily="18" charset="0"/>
              </a:rPr>
              <a:t>Rev. Dr. David McAllister-Wilson </a:t>
            </a:r>
          </a:p>
          <a:p>
            <a:pPr marL="0" indent="0">
              <a:lnSpc>
                <a:spcPct val="100000"/>
              </a:lnSpc>
              <a:spcBef>
                <a:spcPct val="0"/>
              </a:spcBef>
              <a:buNone/>
            </a:pPr>
            <a:r>
              <a:rPr lang="en-US" sz="2400" b="1" dirty="0">
                <a:latin typeface="Times New Roman" panose="02020603050405020304" pitchFamily="18" charset="0"/>
                <a:cs typeface="Times New Roman" panose="02020603050405020304" pitchFamily="18" charset="0"/>
              </a:rPr>
              <a:t>President, Wesley Theological Seminary</a:t>
            </a:r>
          </a:p>
          <a:p>
            <a:pPr marL="0" indent="0">
              <a:lnSpc>
                <a:spcPct val="100000"/>
              </a:lnSpc>
              <a:spcBef>
                <a:spcPct val="0"/>
              </a:spcBef>
              <a:buNone/>
            </a:pPr>
            <a:endParaRPr lang="en-US" sz="2600" b="1" dirty="0">
              <a:latin typeface="Times New Roman" panose="02020603050405020304" pitchFamily="18" charset="0"/>
              <a:cs typeface="Times New Roman" panose="02020603050405020304" pitchFamily="18" charset="0"/>
            </a:endParaRPr>
          </a:p>
          <a:p>
            <a:pPr marL="0" indent="0">
              <a:lnSpc>
                <a:spcPct val="100000"/>
              </a:lnSpc>
              <a:spcBef>
                <a:spcPct val="0"/>
              </a:spcBef>
              <a:buNone/>
            </a:pPr>
            <a:r>
              <a:rPr lang="en-US" sz="3600" b="1" dirty="0">
                <a:latin typeface="Times New Roman" panose="02020603050405020304" pitchFamily="18" charset="0"/>
                <a:cs typeface="Times New Roman" panose="02020603050405020304" pitchFamily="18" charset="0"/>
              </a:rPr>
              <a:t>John Patrick Brown, Jr., Esquire</a:t>
            </a:r>
          </a:p>
          <a:p>
            <a:pPr marL="0" indent="0">
              <a:lnSpc>
                <a:spcPct val="100000"/>
              </a:lnSpc>
              <a:spcBef>
                <a:spcPct val="0"/>
              </a:spcBef>
              <a:buNone/>
            </a:pPr>
            <a:r>
              <a:rPr lang="en-US" sz="2400" b="1" dirty="0">
                <a:latin typeface="Times New Roman" panose="02020603050405020304" pitchFamily="18" charset="0"/>
                <a:cs typeface="Times New Roman" panose="02020603050405020304" pitchFamily="18" charset="0"/>
              </a:rPr>
              <a:t>Greenstein DeLorme &amp; Luchs, P.C.</a:t>
            </a:r>
          </a:p>
        </p:txBody>
      </p:sp>
      <p:sp>
        <p:nvSpPr>
          <p:cNvPr id="4" name="Slide Number Placeholder 3">
            <a:extLst>
              <a:ext uri="{FF2B5EF4-FFF2-40B4-BE49-F238E27FC236}">
                <a16:creationId xmlns:a16="http://schemas.microsoft.com/office/drawing/2014/main" id="{99D245B0-D60F-4879-902E-7283F0F8E26B}"/>
              </a:ext>
            </a:extLst>
          </p:cNvPr>
          <p:cNvSpPr>
            <a:spLocks noGrp="1"/>
          </p:cNvSpPr>
          <p:nvPr>
            <p:ph type="sldNum" sz="quarter" idx="12"/>
          </p:nvPr>
        </p:nvSpPr>
        <p:spPr/>
        <p:txBody>
          <a:bodyPr/>
          <a:lstStyle/>
          <a:p>
            <a:fld id="{72B12EFA-18A0-4C86-B9C6-0F2602EEB2C7}" type="slidenum">
              <a:rPr lang="en-US" smtClean="0"/>
              <a:t>2</a:t>
            </a:fld>
            <a:endParaRPr lang="en-US" dirty="0"/>
          </a:p>
        </p:txBody>
      </p:sp>
    </p:spTree>
    <p:extLst>
      <p:ext uri="{BB962C8B-B14F-4D97-AF65-F5344CB8AC3E}">
        <p14:creationId xmlns:p14="http://schemas.microsoft.com/office/powerpoint/2010/main" val="33434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3048B2-DB5C-1398-A427-5F96BFE0E765}"/>
              </a:ext>
            </a:extLst>
          </p:cNvPr>
          <p:cNvSpPr>
            <a:spLocks noGrp="1"/>
          </p:cNvSpPr>
          <p:nvPr>
            <p:ph type="sldNum" sz="quarter" idx="12"/>
          </p:nvPr>
        </p:nvSpPr>
        <p:spPr/>
        <p:txBody>
          <a:bodyPr/>
          <a:lstStyle/>
          <a:p>
            <a:fld id="{72B12EFA-18A0-4C86-B9C6-0F2602EEB2C7}" type="slidenum">
              <a:rPr lang="en-US" smtClean="0"/>
              <a:t>20</a:t>
            </a:fld>
            <a:endParaRPr lang="en-US" dirty="0"/>
          </a:p>
        </p:txBody>
      </p:sp>
      <p:pic>
        <p:nvPicPr>
          <p:cNvPr id="4" name="Picture 3">
            <a:extLst>
              <a:ext uri="{FF2B5EF4-FFF2-40B4-BE49-F238E27FC236}">
                <a16:creationId xmlns:a16="http://schemas.microsoft.com/office/drawing/2014/main" id="{48E55B15-2250-7CBD-BCE8-4DDCFBEBD23F}"/>
              </a:ext>
            </a:extLst>
          </p:cNvPr>
          <p:cNvPicPr>
            <a:picLocks noChangeAspect="1"/>
          </p:cNvPicPr>
          <p:nvPr/>
        </p:nvPicPr>
        <p:blipFill>
          <a:blip r:embed="rId2"/>
          <a:stretch>
            <a:fillRect/>
          </a:stretch>
        </p:blipFill>
        <p:spPr>
          <a:xfrm>
            <a:off x="906982" y="0"/>
            <a:ext cx="10378035" cy="6858000"/>
          </a:xfrm>
          <a:prstGeom prst="rect">
            <a:avLst/>
          </a:prstGeom>
        </p:spPr>
      </p:pic>
    </p:spTree>
    <p:extLst>
      <p:ext uri="{BB962C8B-B14F-4D97-AF65-F5344CB8AC3E}">
        <p14:creationId xmlns:p14="http://schemas.microsoft.com/office/powerpoint/2010/main" val="185639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BDFF4A-3439-6AE1-F50B-521D45397D72}"/>
              </a:ext>
            </a:extLst>
          </p:cNvPr>
          <p:cNvSpPr>
            <a:spLocks noGrp="1"/>
          </p:cNvSpPr>
          <p:nvPr>
            <p:ph type="sldNum" sz="quarter" idx="12"/>
          </p:nvPr>
        </p:nvSpPr>
        <p:spPr/>
        <p:txBody>
          <a:bodyPr/>
          <a:lstStyle/>
          <a:p>
            <a:fld id="{72B12EFA-18A0-4C86-B9C6-0F2602EEB2C7}" type="slidenum">
              <a:rPr lang="en-US" smtClean="0"/>
              <a:t>21</a:t>
            </a:fld>
            <a:endParaRPr lang="en-US" dirty="0"/>
          </a:p>
        </p:txBody>
      </p:sp>
      <p:pic>
        <p:nvPicPr>
          <p:cNvPr id="4" name="Picture 3">
            <a:extLst>
              <a:ext uri="{FF2B5EF4-FFF2-40B4-BE49-F238E27FC236}">
                <a16:creationId xmlns:a16="http://schemas.microsoft.com/office/drawing/2014/main" id="{36D1D1F7-23A8-FE34-43A1-D244B46301FE}"/>
              </a:ext>
            </a:extLst>
          </p:cNvPr>
          <p:cNvPicPr>
            <a:picLocks noChangeAspect="1"/>
          </p:cNvPicPr>
          <p:nvPr/>
        </p:nvPicPr>
        <p:blipFill>
          <a:blip r:embed="rId2"/>
          <a:stretch>
            <a:fillRect/>
          </a:stretch>
        </p:blipFill>
        <p:spPr>
          <a:xfrm>
            <a:off x="876097" y="0"/>
            <a:ext cx="10439806" cy="6858000"/>
          </a:xfrm>
          <a:prstGeom prst="rect">
            <a:avLst/>
          </a:prstGeom>
        </p:spPr>
      </p:pic>
    </p:spTree>
    <p:extLst>
      <p:ext uri="{BB962C8B-B14F-4D97-AF65-F5344CB8AC3E}">
        <p14:creationId xmlns:p14="http://schemas.microsoft.com/office/powerpoint/2010/main" val="174966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284F7-1DF1-416F-FC4B-C53FFA009D90}"/>
              </a:ext>
            </a:extLst>
          </p:cNvPr>
          <p:cNvSpPr>
            <a:spLocks noGrp="1"/>
          </p:cNvSpPr>
          <p:nvPr>
            <p:ph type="sldNum" sz="quarter" idx="12"/>
          </p:nvPr>
        </p:nvSpPr>
        <p:spPr/>
        <p:txBody>
          <a:bodyPr/>
          <a:lstStyle/>
          <a:p>
            <a:fld id="{72B12EFA-18A0-4C86-B9C6-0F2602EEB2C7}" type="slidenum">
              <a:rPr lang="en-US" smtClean="0"/>
              <a:t>22</a:t>
            </a:fld>
            <a:endParaRPr lang="en-US" dirty="0"/>
          </a:p>
        </p:txBody>
      </p:sp>
      <p:pic>
        <p:nvPicPr>
          <p:cNvPr id="4" name="Picture 3">
            <a:extLst>
              <a:ext uri="{FF2B5EF4-FFF2-40B4-BE49-F238E27FC236}">
                <a16:creationId xmlns:a16="http://schemas.microsoft.com/office/drawing/2014/main" id="{DE41BE7B-4696-83FF-9D87-77B5A2C72665}"/>
              </a:ext>
            </a:extLst>
          </p:cNvPr>
          <p:cNvPicPr>
            <a:picLocks noChangeAspect="1"/>
          </p:cNvPicPr>
          <p:nvPr/>
        </p:nvPicPr>
        <p:blipFill>
          <a:blip r:embed="rId2"/>
          <a:stretch>
            <a:fillRect/>
          </a:stretch>
        </p:blipFill>
        <p:spPr>
          <a:xfrm>
            <a:off x="712020" y="0"/>
            <a:ext cx="10767960" cy="6858000"/>
          </a:xfrm>
          <a:prstGeom prst="rect">
            <a:avLst/>
          </a:prstGeom>
        </p:spPr>
      </p:pic>
    </p:spTree>
    <p:extLst>
      <p:ext uri="{BB962C8B-B14F-4D97-AF65-F5344CB8AC3E}">
        <p14:creationId xmlns:p14="http://schemas.microsoft.com/office/powerpoint/2010/main" val="111317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254E87-FFAE-D1B4-2D4E-6224075F7769}"/>
              </a:ext>
            </a:extLst>
          </p:cNvPr>
          <p:cNvSpPr>
            <a:spLocks noGrp="1"/>
          </p:cNvSpPr>
          <p:nvPr>
            <p:ph type="sldNum" sz="quarter" idx="12"/>
          </p:nvPr>
        </p:nvSpPr>
        <p:spPr/>
        <p:txBody>
          <a:bodyPr/>
          <a:lstStyle/>
          <a:p>
            <a:fld id="{72B12EFA-18A0-4C86-B9C6-0F2602EEB2C7}" type="slidenum">
              <a:rPr lang="en-US" smtClean="0"/>
              <a:t>23</a:t>
            </a:fld>
            <a:endParaRPr lang="en-US" dirty="0"/>
          </a:p>
        </p:txBody>
      </p:sp>
      <p:pic>
        <p:nvPicPr>
          <p:cNvPr id="5" name="Picture 4">
            <a:extLst>
              <a:ext uri="{FF2B5EF4-FFF2-40B4-BE49-F238E27FC236}">
                <a16:creationId xmlns:a16="http://schemas.microsoft.com/office/drawing/2014/main" id="{1E557603-476B-F99E-E777-BD25B9957DE6}"/>
              </a:ext>
            </a:extLst>
          </p:cNvPr>
          <p:cNvPicPr>
            <a:picLocks noChangeAspect="1"/>
          </p:cNvPicPr>
          <p:nvPr/>
        </p:nvPicPr>
        <p:blipFill>
          <a:blip r:embed="rId2"/>
          <a:stretch>
            <a:fillRect/>
          </a:stretch>
        </p:blipFill>
        <p:spPr>
          <a:xfrm>
            <a:off x="700623" y="0"/>
            <a:ext cx="10790754" cy="6858000"/>
          </a:xfrm>
          <a:prstGeom prst="rect">
            <a:avLst/>
          </a:prstGeom>
        </p:spPr>
      </p:pic>
    </p:spTree>
    <p:extLst>
      <p:ext uri="{BB962C8B-B14F-4D97-AF65-F5344CB8AC3E}">
        <p14:creationId xmlns:p14="http://schemas.microsoft.com/office/powerpoint/2010/main" val="2322901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AAABE-3692-BD27-860C-A59D7520F1CA}"/>
              </a:ext>
            </a:extLst>
          </p:cNvPr>
          <p:cNvSpPr>
            <a:spLocks noGrp="1"/>
          </p:cNvSpPr>
          <p:nvPr>
            <p:ph type="sldNum" sz="quarter" idx="12"/>
          </p:nvPr>
        </p:nvSpPr>
        <p:spPr/>
        <p:txBody>
          <a:bodyPr/>
          <a:lstStyle/>
          <a:p>
            <a:fld id="{72B12EFA-18A0-4C86-B9C6-0F2602EEB2C7}" type="slidenum">
              <a:rPr lang="en-US" smtClean="0"/>
              <a:t>24</a:t>
            </a:fld>
            <a:endParaRPr lang="en-US" dirty="0"/>
          </a:p>
        </p:txBody>
      </p:sp>
      <p:pic>
        <p:nvPicPr>
          <p:cNvPr id="5" name="Picture 4">
            <a:extLst>
              <a:ext uri="{FF2B5EF4-FFF2-40B4-BE49-F238E27FC236}">
                <a16:creationId xmlns:a16="http://schemas.microsoft.com/office/drawing/2014/main" id="{189EE301-6AFE-8CAC-62E9-3C873D29161A}"/>
              </a:ext>
            </a:extLst>
          </p:cNvPr>
          <p:cNvPicPr>
            <a:picLocks noChangeAspect="1"/>
          </p:cNvPicPr>
          <p:nvPr/>
        </p:nvPicPr>
        <p:blipFill>
          <a:blip r:embed="rId2"/>
          <a:stretch>
            <a:fillRect/>
          </a:stretch>
        </p:blipFill>
        <p:spPr>
          <a:xfrm>
            <a:off x="685645" y="0"/>
            <a:ext cx="10820710" cy="6858000"/>
          </a:xfrm>
          <a:prstGeom prst="rect">
            <a:avLst/>
          </a:prstGeom>
        </p:spPr>
      </p:pic>
    </p:spTree>
    <p:extLst>
      <p:ext uri="{BB962C8B-B14F-4D97-AF65-F5344CB8AC3E}">
        <p14:creationId xmlns:p14="http://schemas.microsoft.com/office/powerpoint/2010/main" val="2501334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EB2B0E-9B32-649C-9006-7925C6181D8F}"/>
              </a:ext>
            </a:extLst>
          </p:cNvPr>
          <p:cNvSpPr>
            <a:spLocks noGrp="1"/>
          </p:cNvSpPr>
          <p:nvPr>
            <p:ph type="sldNum" sz="quarter" idx="12"/>
          </p:nvPr>
        </p:nvSpPr>
        <p:spPr/>
        <p:txBody>
          <a:bodyPr/>
          <a:lstStyle/>
          <a:p>
            <a:fld id="{72B12EFA-18A0-4C86-B9C6-0F2602EEB2C7}" type="slidenum">
              <a:rPr lang="en-US" smtClean="0"/>
              <a:t>25</a:t>
            </a:fld>
            <a:endParaRPr lang="en-US" dirty="0"/>
          </a:p>
        </p:txBody>
      </p:sp>
      <p:pic>
        <p:nvPicPr>
          <p:cNvPr id="4" name="Picture 3">
            <a:extLst>
              <a:ext uri="{FF2B5EF4-FFF2-40B4-BE49-F238E27FC236}">
                <a16:creationId xmlns:a16="http://schemas.microsoft.com/office/drawing/2014/main" id="{DA344D20-AC00-4825-021F-6048752F6622}"/>
              </a:ext>
            </a:extLst>
          </p:cNvPr>
          <p:cNvPicPr>
            <a:picLocks noChangeAspect="1"/>
          </p:cNvPicPr>
          <p:nvPr/>
        </p:nvPicPr>
        <p:blipFill>
          <a:blip r:embed="rId2"/>
          <a:stretch>
            <a:fillRect/>
          </a:stretch>
        </p:blipFill>
        <p:spPr>
          <a:xfrm>
            <a:off x="696630" y="0"/>
            <a:ext cx="10798739" cy="6858000"/>
          </a:xfrm>
          <a:prstGeom prst="rect">
            <a:avLst/>
          </a:prstGeom>
        </p:spPr>
      </p:pic>
    </p:spTree>
    <p:extLst>
      <p:ext uri="{BB962C8B-B14F-4D97-AF65-F5344CB8AC3E}">
        <p14:creationId xmlns:p14="http://schemas.microsoft.com/office/powerpoint/2010/main" val="228785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1370F-4CCB-C9F0-2EF9-7949B6546624}"/>
              </a:ext>
            </a:extLst>
          </p:cNvPr>
          <p:cNvSpPr>
            <a:spLocks noGrp="1"/>
          </p:cNvSpPr>
          <p:nvPr>
            <p:ph type="sldNum" sz="quarter" idx="12"/>
          </p:nvPr>
        </p:nvSpPr>
        <p:spPr/>
        <p:txBody>
          <a:bodyPr/>
          <a:lstStyle/>
          <a:p>
            <a:fld id="{72B12EFA-18A0-4C86-B9C6-0F2602EEB2C7}" type="slidenum">
              <a:rPr lang="en-US" smtClean="0"/>
              <a:t>26</a:t>
            </a:fld>
            <a:endParaRPr lang="en-US" dirty="0"/>
          </a:p>
        </p:txBody>
      </p:sp>
      <p:pic>
        <p:nvPicPr>
          <p:cNvPr id="5" name="Picture 4">
            <a:extLst>
              <a:ext uri="{FF2B5EF4-FFF2-40B4-BE49-F238E27FC236}">
                <a16:creationId xmlns:a16="http://schemas.microsoft.com/office/drawing/2014/main" id="{3A68E326-7A31-3D81-2A1D-95253ACCFC4B}"/>
              </a:ext>
            </a:extLst>
          </p:cNvPr>
          <p:cNvPicPr>
            <a:picLocks noChangeAspect="1"/>
          </p:cNvPicPr>
          <p:nvPr/>
        </p:nvPicPr>
        <p:blipFill>
          <a:blip r:embed="rId2"/>
          <a:stretch>
            <a:fillRect/>
          </a:stretch>
        </p:blipFill>
        <p:spPr>
          <a:xfrm>
            <a:off x="750082" y="0"/>
            <a:ext cx="10691836" cy="6858000"/>
          </a:xfrm>
          <a:prstGeom prst="rect">
            <a:avLst/>
          </a:prstGeom>
        </p:spPr>
      </p:pic>
    </p:spTree>
    <p:extLst>
      <p:ext uri="{BB962C8B-B14F-4D97-AF65-F5344CB8AC3E}">
        <p14:creationId xmlns:p14="http://schemas.microsoft.com/office/powerpoint/2010/main" val="168302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321ED-458C-96F0-4802-B05461643625}"/>
              </a:ext>
            </a:extLst>
          </p:cNvPr>
          <p:cNvSpPr>
            <a:spLocks noGrp="1"/>
          </p:cNvSpPr>
          <p:nvPr>
            <p:ph type="sldNum" sz="quarter" idx="12"/>
          </p:nvPr>
        </p:nvSpPr>
        <p:spPr/>
        <p:txBody>
          <a:bodyPr/>
          <a:lstStyle/>
          <a:p>
            <a:fld id="{72B12EFA-18A0-4C86-B9C6-0F2602EEB2C7}" type="slidenum">
              <a:rPr lang="en-US" smtClean="0"/>
              <a:t>27</a:t>
            </a:fld>
            <a:endParaRPr lang="en-US" dirty="0"/>
          </a:p>
        </p:txBody>
      </p:sp>
      <p:pic>
        <p:nvPicPr>
          <p:cNvPr id="5" name="Picture 4">
            <a:extLst>
              <a:ext uri="{FF2B5EF4-FFF2-40B4-BE49-F238E27FC236}">
                <a16:creationId xmlns:a16="http://schemas.microsoft.com/office/drawing/2014/main" id="{8FB6337A-F9CE-1FB6-407B-2BDF0A497C24}"/>
              </a:ext>
            </a:extLst>
          </p:cNvPr>
          <p:cNvPicPr>
            <a:picLocks noChangeAspect="1"/>
          </p:cNvPicPr>
          <p:nvPr/>
        </p:nvPicPr>
        <p:blipFill>
          <a:blip r:embed="rId2"/>
          <a:stretch>
            <a:fillRect/>
          </a:stretch>
        </p:blipFill>
        <p:spPr>
          <a:xfrm>
            <a:off x="1260216" y="1006285"/>
            <a:ext cx="9671568" cy="5604354"/>
          </a:xfrm>
          <a:prstGeom prst="rect">
            <a:avLst/>
          </a:prstGeom>
        </p:spPr>
      </p:pic>
      <p:sp>
        <p:nvSpPr>
          <p:cNvPr id="6" name="Title 1">
            <a:extLst>
              <a:ext uri="{FF2B5EF4-FFF2-40B4-BE49-F238E27FC236}">
                <a16:creationId xmlns:a16="http://schemas.microsoft.com/office/drawing/2014/main" id="{7DA01598-82C5-7A59-5078-B2E50BDFD3EA}"/>
              </a:ext>
            </a:extLst>
          </p:cNvPr>
          <p:cNvSpPr txBox="1">
            <a:spLocks/>
          </p:cNvSpPr>
          <p:nvPr/>
        </p:nvSpPr>
        <p:spPr>
          <a:xfrm>
            <a:off x="838200" y="247361"/>
            <a:ext cx="10515600" cy="9995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600" b="1" u="sng" cap="all"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Campus Security Camera Plan</a:t>
            </a:r>
            <a:endParaRPr lang="en-US" sz="4600" dirty="0"/>
          </a:p>
        </p:txBody>
      </p:sp>
    </p:spTree>
    <p:extLst>
      <p:ext uri="{BB962C8B-B14F-4D97-AF65-F5344CB8AC3E}">
        <p14:creationId xmlns:p14="http://schemas.microsoft.com/office/powerpoint/2010/main" val="1138524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BE02C4-53C9-B372-1887-F1A48656102C}"/>
              </a:ext>
            </a:extLst>
          </p:cNvPr>
          <p:cNvSpPr>
            <a:spLocks noGrp="1"/>
          </p:cNvSpPr>
          <p:nvPr>
            <p:ph type="sldNum" sz="quarter" idx="12"/>
          </p:nvPr>
        </p:nvSpPr>
        <p:spPr/>
        <p:txBody>
          <a:bodyPr/>
          <a:lstStyle/>
          <a:p>
            <a:fld id="{72B12EFA-18A0-4C86-B9C6-0F2602EEB2C7}" type="slidenum">
              <a:rPr lang="en-US" smtClean="0"/>
              <a:t>28</a:t>
            </a:fld>
            <a:endParaRPr lang="en-US" dirty="0"/>
          </a:p>
        </p:txBody>
      </p:sp>
      <p:pic>
        <p:nvPicPr>
          <p:cNvPr id="7" name="Picture 6">
            <a:extLst>
              <a:ext uri="{FF2B5EF4-FFF2-40B4-BE49-F238E27FC236}">
                <a16:creationId xmlns:a16="http://schemas.microsoft.com/office/drawing/2014/main" id="{601CB78E-DE8C-A13B-9A3A-9D9E1AC42E71}"/>
              </a:ext>
            </a:extLst>
          </p:cNvPr>
          <p:cNvPicPr>
            <a:picLocks noChangeAspect="1"/>
          </p:cNvPicPr>
          <p:nvPr/>
        </p:nvPicPr>
        <p:blipFill>
          <a:blip r:embed="rId2"/>
          <a:stretch>
            <a:fillRect/>
          </a:stretch>
        </p:blipFill>
        <p:spPr>
          <a:xfrm>
            <a:off x="822036" y="0"/>
            <a:ext cx="10233891" cy="6420588"/>
          </a:xfrm>
          <a:prstGeom prst="rect">
            <a:avLst/>
          </a:prstGeom>
        </p:spPr>
      </p:pic>
    </p:spTree>
    <p:extLst>
      <p:ext uri="{BB962C8B-B14F-4D97-AF65-F5344CB8AC3E}">
        <p14:creationId xmlns:p14="http://schemas.microsoft.com/office/powerpoint/2010/main" val="321264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3E616-C545-E333-16B7-3724865DF569}"/>
              </a:ext>
            </a:extLst>
          </p:cNvPr>
          <p:cNvSpPr>
            <a:spLocks noGrp="1"/>
          </p:cNvSpPr>
          <p:nvPr>
            <p:ph type="sldNum" sz="quarter" idx="12"/>
          </p:nvPr>
        </p:nvSpPr>
        <p:spPr/>
        <p:txBody>
          <a:bodyPr/>
          <a:lstStyle/>
          <a:p>
            <a:fld id="{72B12EFA-18A0-4C86-B9C6-0F2602EEB2C7}" type="slidenum">
              <a:rPr lang="en-US" smtClean="0"/>
              <a:t>29</a:t>
            </a:fld>
            <a:endParaRPr lang="en-US" dirty="0"/>
          </a:p>
        </p:txBody>
      </p:sp>
      <p:pic>
        <p:nvPicPr>
          <p:cNvPr id="4" name="Picture 3">
            <a:extLst>
              <a:ext uri="{FF2B5EF4-FFF2-40B4-BE49-F238E27FC236}">
                <a16:creationId xmlns:a16="http://schemas.microsoft.com/office/drawing/2014/main" id="{9EB70C49-21B0-3559-7338-74AFF6CB295D}"/>
              </a:ext>
            </a:extLst>
          </p:cNvPr>
          <p:cNvPicPr>
            <a:picLocks noChangeAspect="1"/>
          </p:cNvPicPr>
          <p:nvPr/>
        </p:nvPicPr>
        <p:blipFill>
          <a:blip r:embed="rId2"/>
          <a:stretch>
            <a:fillRect/>
          </a:stretch>
        </p:blipFill>
        <p:spPr>
          <a:xfrm>
            <a:off x="956919" y="0"/>
            <a:ext cx="10089772" cy="6732299"/>
          </a:xfrm>
          <a:prstGeom prst="rect">
            <a:avLst/>
          </a:prstGeom>
        </p:spPr>
      </p:pic>
    </p:spTree>
    <p:extLst>
      <p:ext uri="{BB962C8B-B14F-4D97-AF65-F5344CB8AC3E}">
        <p14:creationId xmlns:p14="http://schemas.microsoft.com/office/powerpoint/2010/main" val="3408160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3EDD-24DA-420F-9851-3B62CA995879}"/>
              </a:ext>
            </a:extLst>
          </p:cNvPr>
          <p:cNvSpPr>
            <a:spLocks noGrp="1"/>
          </p:cNvSpPr>
          <p:nvPr>
            <p:ph type="title"/>
          </p:nvPr>
        </p:nvSpPr>
        <p:spPr>
          <a:xfrm>
            <a:off x="590550" y="241300"/>
            <a:ext cx="10515600" cy="1246534"/>
          </a:xfrm>
        </p:spPr>
        <p:txBody>
          <a:bodyPr>
            <a:normAutofit/>
          </a:bodyPr>
          <a:lstStyle/>
          <a:p>
            <a:pPr algn="ctr"/>
            <a: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Procedural History</a:t>
            </a:r>
          </a:p>
        </p:txBody>
      </p:sp>
      <p:sp>
        <p:nvSpPr>
          <p:cNvPr id="3" name="Content Placeholder 2">
            <a:extLst>
              <a:ext uri="{FF2B5EF4-FFF2-40B4-BE49-F238E27FC236}">
                <a16:creationId xmlns:a16="http://schemas.microsoft.com/office/drawing/2014/main" id="{63DD5C04-F3AD-450E-9BA1-76F9C72D4EF8}"/>
              </a:ext>
            </a:extLst>
          </p:cNvPr>
          <p:cNvSpPr>
            <a:spLocks noGrp="1"/>
          </p:cNvSpPr>
          <p:nvPr>
            <p:ph idx="1"/>
          </p:nvPr>
        </p:nvSpPr>
        <p:spPr>
          <a:xfrm>
            <a:off x="1006763" y="1343026"/>
            <a:ext cx="10594687" cy="5013324"/>
          </a:xfrm>
        </p:spPr>
        <p:txBody>
          <a:bodyPr>
            <a:normAutofit fontScale="250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457200" indent="-457200">
              <a:lnSpc>
                <a:spcPct val="120000"/>
              </a:lnSpc>
              <a:spcBef>
                <a:spcPts val="0"/>
              </a:spcBef>
              <a:buFont typeface="+mj-lt"/>
              <a:buAutoNum type="arabicPeriod"/>
            </a:pPr>
            <a:r>
              <a:rPr lang="en-US" sz="11200" b="1" dirty="0">
                <a:latin typeface="Times New Roman" panose="02020603050405020304" pitchFamily="18" charset="0"/>
                <a:cs typeface="Times New Roman" panose="02020603050405020304" pitchFamily="18" charset="0"/>
              </a:rPr>
              <a:t>Original Campus Plan (22-13).</a:t>
            </a:r>
          </a:p>
          <a:p>
            <a:pPr marL="457200" indent="-457200">
              <a:lnSpc>
                <a:spcPct val="120000"/>
              </a:lnSpc>
              <a:spcBef>
                <a:spcPts val="600"/>
              </a:spcBef>
              <a:buFont typeface="+mj-lt"/>
              <a:buAutoNum type="arabicPeriod"/>
            </a:pPr>
            <a:r>
              <a:rPr lang="en-US" sz="11200" b="1" dirty="0">
                <a:latin typeface="Times New Roman" panose="02020603050405020304" pitchFamily="18" charset="0"/>
                <a:cs typeface="Times New Roman" panose="02020603050405020304" pitchFamily="18" charset="0"/>
              </a:rPr>
              <a:t>Zoning Commission Deferred Final Action of Original Campus Plan.</a:t>
            </a:r>
          </a:p>
          <a:p>
            <a:pPr marL="457200" indent="-457200">
              <a:lnSpc>
                <a:spcPct val="120000"/>
              </a:lnSpc>
              <a:spcBef>
                <a:spcPts val="600"/>
              </a:spcBef>
              <a:buFont typeface="+mj-lt"/>
              <a:buAutoNum type="arabicPeriod"/>
            </a:pPr>
            <a:r>
              <a:rPr lang="en-US" sz="11200" b="1" dirty="0">
                <a:latin typeface="Times New Roman" panose="02020603050405020304" pitchFamily="18" charset="0"/>
                <a:cs typeface="Times New Roman" panose="02020603050405020304" pitchFamily="18" charset="0"/>
              </a:rPr>
              <a:t>Zoning Commission Invites PUD Application (23-08) and </a:t>
            </a:r>
          </a:p>
          <a:p>
            <a:pPr marL="457200" lvl="1" indent="-457200">
              <a:lnSpc>
                <a:spcPct val="120000"/>
              </a:lnSpc>
              <a:spcBef>
                <a:spcPts val="600"/>
              </a:spcBef>
              <a:buNone/>
            </a:pPr>
            <a:r>
              <a:rPr lang="en-US" sz="11200" b="1" dirty="0">
                <a:latin typeface="Times New Roman" panose="02020603050405020304" pitchFamily="18" charset="0"/>
                <a:cs typeface="Times New Roman" panose="02020603050405020304" pitchFamily="18" charset="0"/>
              </a:rPr>
              <a:t>	Refiled Campus Plan (23-08(1)).</a:t>
            </a:r>
          </a:p>
          <a:p>
            <a:pPr marL="457200" indent="-457200">
              <a:lnSpc>
                <a:spcPct val="120000"/>
              </a:lnSpc>
              <a:spcBef>
                <a:spcPts val="600"/>
              </a:spcBef>
              <a:buFont typeface="+mj-lt"/>
              <a:buAutoNum type="arabicPeriod"/>
            </a:pPr>
            <a:r>
              <a:rPr lang="en-US" sz="11200" b="1" dirty="0">
                <a:latin typeface="Times New Roman" panose="02020603050405020304" pitchFamily="18" charset="0"/>
                <a:cs typeface="Times New Roman" panose="02020603050405020304" pitchFamily="18" charset="0"/>
              </a:rPr>
              <a:t>PUD and New Campus Plan Incorporate Original Campus Plan.</a:t>
            </a:r>
          </a:p>
          <a:p>
            <a:pPr marL="457200" indent="-457200">
              <a:lnSpc>
                <a:spcPct val="120000"/>
              </a:lnSpc>
              <a:spcBef>
                <a:spcPts val="600"/>
              </a:spcBef>
              <a:buFont typeface="+mj-lt"/>
              <a:buAutoNum type="arabicPeriod"/>
            </a:pPr>
            <a:r>
              <a:rPr lang="en-US" sz="11200" b="1" dirty="0">
                <a:latin typeface="Times New Roman" panose="02020603050405020304" pitchFamily="18" charset="0"/>
                <a:cs typeface="Times New Roman" panose="02020603050405020304" pitchFamily="18" charset="0"/>
              </a:rPr>
              <a:t>ANC 3D – September 6 at 7:00pm.</a:t>
            </a:r>
          </a:p>
          <a:p>
            <a:pPr marL="457200" indent="-457200">
              <a:lnSpc>
                <a:spcPct val="120000"/>
              </a:lnSpc>
              <a:spcBef>
                <a:spcPts val="600"/>
              </a:spcBef>
              <a:buFont typeface="+mj-lt"/>
              <a:buAutoNum type="arabicPeriod"/>
            </a:pPr>
            <a:r>
              <a:rPr lang="en-US" sz="11200" b="1" dirty="0">
                <a:latin typeface="Times New Roman" panose="02020603050405020304" pitchFamily="18" charset="0"/>
                <a:cs typeface="Times New Roman" panose="02020603050405020304" pitchFamily="18" charset="0"/>
              </a:rPr>
              <a:t>ANC 3E – September 7 at 7:30pm.</a:t>
            </a:r>
          </a:p>
          <a:p>
            <a:pPr marL="457200" indent="-457200">
              <a:lnSpc>
                <a:spcPct val="120000"/>
              </a:lnSpc>
              <a:spcBef>
                <a:spcPts val="600"/>
              </a:spcBef>
              <a:buFont typeface="+mj-lt"/>
              <a:buAutoNum type="arabicPeriod"/>
            </a:pPr>
            <a:r>
              <a:rPr lang="en-US" sz="11200" b="1" dirty="0">
                <a:latin typeface="Times New Roman" panose="02020603050405020304" pitchFamily="18" charset="0"/>
                <a:cs typeface="Times New Roman" panose="02020603050405020304" pitchFamily="18" charset="0"/>
              </a:rPr>
              <a:t>Virtual Public Hearing - September 11 at 4:00pm.</a:t>
            </a:r>
          </a:p>
        </p:txBody>
      </p:sp>
      <p:sp>
        <p:nvSpPr>
          <p:cNvPr id="4" name="Slide Number Placeholder 3">
            <a:extLst>
              <a:ext uri="{FF2B5EF4-FFF2-40B4-BE49-F238E27FC236}">
                <a16:creationId xmlns:a16="http://schemas.microsoft.com/office/drawing/2014/main" id="{99D245B0-D60F-4879-902E-7283F0F8E26B}"/>
              </a:ext>
            </a:extLst>
          </p:cNvPr>
          <p:cNvSpPr>
            <a:spLocks noGrp="1"/>
          </p:cNvSpPr>
          <p:nvPr>
            <p:ph type="sldNum" sz="quarter" idx="12"/>
          </p:nvPr>
        </p:nvSpPr>
        <p:spPr/>
        <p:txBody>
          <a:bodyPr/>
          <a:lstStyle/>
          <a:p>
            <a:fld id="{72B12EFA-18A0-4C86-B9C6-0F2602EEB2C7}" type="slidenum">
              <a:rPr lang="en-US" smtClean="0"/>
              <a:t>3</a:t>
            </a:fld>
            <a:endParaRPr lang="en-US" dirty="0"/>
          </a:p>
        </p:txBody>
      </p:sp>
    </p:spTree>
    <p:extLst>
      <p:ext uri="{BB962C8B-B14F-4D97-AF65-F5344CB8AC3E}">
        <p14:creationId xmlns:p14="http://schemas.microsoft.com/office/powerpoint/2010/main" val="1743751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A2D3DC-7706-39E6-7BBE-918319E96659}"/>
              </a:ext>
            </a:extLst>
          </p:cNvPr>
          <p:cNvSpPr>
            <a:spLocks noGrp="1"/>
          </p:cNvSpPr>
          <p:nvPr>
            <p:ph type="sldNum" sz="quarter" idx="12"/>
          </p:nvPr>
        </p:nvSpPr>
        <p:spPr/>
        <p:txBody>
          <a:bodyPr/>
          <a:lstStyle/>
          <a:p>
            <a:fld id="{72B12EFA-18A0-4C86-B9C6-0F2602EEB2C7}" type="slidenum">
              <a:rPr lang="en-US" smtClean="0"/>
              <a:t>30</a:t>
            </a:fld>
            <a:endParaRPr lang="en-US" dirty="0"/>
          </a:p>
        </p:txBody>
      </p:sp>
      <p:pic>
        <p:nvPicPr>
          <p:cNvPr id="4" name="Picture 3">
            <a:extLst>
              <a:ext uri="{FF2B5EF4-FFF2-40B4-BE49-F238E27FC236}">
                <a16:creationId xmlns:a16="http://schemas.microsoft.com/office/drawing/2014/main" id="{7B5C313B-0C26-7648-8776-77BF00A29674}"/>
              </a:ext>
            </a:extLst>
          </p:cNvPr>
          <p:cNvPicPr>
            <a:picLocks noChangeAspect="1"/>
          </p:cNvPicPr>
          <p:nvPr/>
        </p:nvPicPr>
        <p:blipFill>
          <a:blip r:embed="rId2"/>
          <a:stretch>
            <a:fillRect/>
          </a:stretch>
        </p:blipFill>
        <p:spPr>
          <a:xfrm>
            <a:off x="802260" y="0"/>
            <a:ext cx="10299849" cy="6671689"/>
          </a:xfrm>
          <a:prstGeom prst="rect">
            <a:avLst/>
          </a:prstGeom>
        </p:spPr>
      </p:pic>
    </p:spTree>
    <p:extLst>
      <p:ext uri="{BB962C8B-B14F-4D97-AF65-F5344CB8AC3E}">
        <p14:creationId xmlns:p14="http://schemas.microsoft.com/office/powerpoint/2010/main" val="171392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E31819-A64E-243D-18BB-01442FC172CA}"/>
              </a:ext>
            </a:extLst>
          </p:cNvPr>
          <p:cNvSpPr>
            <a:spLocks noGrp="1"/>
          </p:cNvSpPr>
          <p:nvPr>
            <p:ph type="sldNum" sz="quarter" idx="12"/>
          </p:nvPr>
        </p:nvSpPr>
        <p:spPr/>
        <p:txBody>
          <a:bodyPr/>
          <a:lstStyle/>
          <a:p>
            <a:fld id="{72B12EFA-18A0-4C86-B9C6-0F2602EEB2C7}" type="slidenum">
              <a:rPr lang="en-US" smtClean="0"/>
              <a:t>31</a:t>
            </a:fld>
            <a:endParaRPr lang="en-US" dirty="0"/>
          </a:p>
        </p:txBody>
      </p:sp>
      <p:pic>
        <p:nvPicPr>
          <p:cNvPr id="4" name="Picture 3">
            <a:extLst>
              <a:ext uri="{FF2B5EF4-FFF2-40B4-BE49-F238E27FC236}">
                <a16:creationId xmlns:a16="http://schemas.microsoft.com/office/drawing/2014/main" id="{D3636ECA-8110-93D1-76E7-F5FA17C45E76}"/>
              </a:ext>
            </a:extLst>
          </p:cNvPr>
          <p:cNvPicPr>
            <a:picLocks noChangeAspect="1"/>
          </p:cNvPicPr>
          <p:nvPr/>
        </p:nvPicPr>
        <p:blipFill>
          <a:blip r:embed="rId2"/>
          <a:stretch>
            <a:fillRect/>
          </a:stretch>
        </p:blipFill>
        <p:spPr>
          <a:xfrm>
            <a:off x="802261" y="0"/>
            <a:ext cx="10272140" cy="6653740"/>
          </a:xfrm>
          <a:prstGeom prst="rect">
            <a:avLst/>
          </a:prstGeom>
        </p:spPr>
      </p:pic>
    </p:spTree>
    <p:extLst>
      <p:ext uri="{BB962C8B-B14F-4D97-AF65-F5344CB8AC3E}">
        <p14:creationId xmlns:p14="http://schemas.microsoft.com/office/powerpoint/2010/main" val="127573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E7B19E-3A64-874D-1041-353E135D6B66}"/>
              </a:ext>
            </a:extLst>
          </p:cNvPr>
          <p:cNvSpPr>
            <a:spLocks noGrp="1"/>
          </p:cNvSpPr>
          <p:nvPr>
            <p:ph type="sldNum" sz="quarter" idx="12"/>
          </p:nvPr>
        </p:nvSpPr>
        <p:spPr/>
        <p:txBody>
          <a:bodyPr/>
          <a:lstStyle/>
          <a:p>
            <a:fld id="{72B12EFA-18A0-4C86-B9C6-0F2602EEB2C7}" type="slidenum">
              <a:rPr lang="en-US" smtClean="0"/>
              <a:t>32</a:t>
            </a:fld>
            <a:endParaRPr lang="en-US" dirty="0"/>
          </a:p>
        </p:txBody>
      </p:sp>
      <p:pic>
        <p:nvPicPr>
          <p:cNvPr id="8" name="Picture 7">
            <a:extLst>
              <a:ext uri="{FF2B5EF4-FFF2-40B4-BE49-F238E27FC236}">
                <a16:creationId xmlns:a16="http://schemas.microsoft.com/office/drawing/2014/main" id="{9355B6D4-1059-740D-E4DF-DB4C4CE77D7C}"/>
              </a:ext>
            </a:extLst>
          </p:cNvPr>
          <p:cNvPicPr>
            <a:picLocks noChangeAspect="1"/>
          </p:cNvPicPr>
          <p:nvPr/>
        </p:nvPicPr>
        <p:blipFill>
          <a:blip r:embed="rId2"/>
          <a:stretch>
            <a:fillRect/>
          </a:stretch>
        </p:blipFill>
        <p:spPr>
          <a:xfrm>
            <a:off x="802261" y="1"/>
            <a:ext cx="10290612" cy="6665706"/>
          </a:xfrm>
          <a:prstGeom prst="rect">
            <a:avLst/>
          </a:prstGeom>
        </p:spPr>
      </p:pic>
    </p:spTree>
    <p:extLst>
      <p:ext uri="{BB962C8B-B14F-4D97-AF65-F5344CB8AC3E}">
        <p14:creationId xmlns:p14="http://schemas.microsoft.com/office/powerpoint/2010/main" val="3008915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53291B-8DB4-28DB-3702-06AD777C7B85}"/>
              </a:ext>
            </a:extLst>
          </p:cNvPr>
          <p:cNvSpPr>
            <a:spLocks noGrp="1"/>
          </p:cNvSpPr>
          <p:nvPr>
            <p:ph type="sldNum" sz="quarter" idx="12"/>
          </p:nvPr>
        </p:nvSpPr>
        <p:spPr/>
        <p:txBody>
          <a:bodyPr/>
          <a:lstStyle/>
          <a:p>
            <a:fld id="{72B12EFA-18A0-4C86-B9C6-0F2602EEB2C7}" type="slidenum">
              <a:rPr lang="en-US" smtClean="0"/>
              <a:t>33</a:t>
            </a:fld>
            <a:endParaRPr lang="en-US" dirty="0"/>
          </a:p>
        </p:txBody>
      </p:sp>
      <p:pic>
        <p:nvPicPr>
          <p:cNvPr id="6" name="Picture 5">
            <a:extLst>
              <a:ext uri="{FF2B5EF4-FFF2-40B4-BE49-F238E27FC236}">
                <a16:creationId xmlns:a16="http://schemas.microsoft.com/office/drawing/2014/main" id="{7E5BFF6B-E065-71C2-C3F5-8015B0719089}"/>
              </a:ext>
            </a:extLst>
          </p:cNvPr>
          <p:cNvPicPr>
            <a:picLocks noChangeAspect="1"/>
          </p:cNvPicPr>
          <p:nvPr/>
        </p:nvPicPr>
        <p:blipFill>
          <a:blip r:embed="rId2"/>
          <a:stretch>
            <a:fillRect/>
          </a:stretch>
        </p:blipFill>
        <p:spPr>
          <a:xfrm>
            <a:off x="802260" y="0"/>
            <a:ext cx="10299849" cy="6671689"/>
          </a:xfrm>
          <a:prstGeom prst="rect">
            <a:avLst/>
          </a:prstGeom>
        </p:spPr>
      </p:pic>
    </p:spTree>
    <p:extLst>
      <p:ext uri="{BB962C8B-B14F-4D97-AF65-F5344CB8AC3E}">
        <p14:creationId xmlns:p14="http://schemas.microsoft.com/office/powerpoint/2010/main" val="1236277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7D54E-4AC1-0264-1DB7-5A1E08F59C4D}"/>
              </a:ext>
            </a:extLst>
          </p:cNvPr>
          <p:cNvSpPr>
            <a:spLocks noGrp="1"/>
          </p:cNvSpPr>
          <p:nvPr>
            <p:ph type="sldNum" sz="quarter" idx="12"/>
          </p:nvPr>
        </p:nvSpPr>
        <p:spPr/>
        <p:txBody>
          <a:bodyPr/>
          <a:lstStyle/>
          <a:p>
            <a:fld id="{72B12EFA-18A0-4C86-B9C6-0F2602EEB2C7}" type="slidenum">
              <a:rPr lang="en-US" smtClean="0"/>
              <a:t>34</a:t>
            </a:fld>
            <a:endParaRPr lang="en-US" dirty="0"/>
          </a:p>
        </p:txBody>
      </p:sp>
      <p:pic>
        <p:nvPicPr>
          <p:cNvPr id="4" name="Picture 3">
            <a:extLst>
              <a:ext uri="{FF2B5EF4-FFF2-40B4-BE49-F238E27FC236}">
                <a16:creationId xmlns:a16="http://schemas.microsoft.com/office/drawing/2014/main" id="{4F2711BD-0E9C-F1DB-DDFE-44F6E0006F27}"/>
              </a:ext>
            </a:extLst>
          </p:cNvPr>
          <p:cNvPicPr>
            <a:picLocks noChangeAspect="1"/>
          </p:cNvPicPr>
          <p:nvPr/>
        </p:nvPicPr>
        <p:blipFill>
          <a:blip r:embed="rId2"/>
          <a:stretch>
            <a:fillRect/>
          </a:stretch>
        </p:blipFill>
        <p:spPr>
          <a:xfrm>
            <a:off x="802261" y="1"/>
            <a:ext cx="10272140" cy="6653740"/>
          </a:xfrm>
          <a:prstGeom prst="rect">
            <a:avLst/>
          </a:prstGeom>
        </p:spPr>
      </p:pic>
    </p:spTree>
    <p:extLst>
      <p:ext uri="{BB962C8B-B14F-4D97-AF65-F5344CB8AC3E}">
        <p14:creationId xmlns:p14="http://schemas.microsoft.com/office/powerpoint/2010/main" val="139608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591455-6C59-4AFB-9D9B-56DA0ECD4F26}"/>
              </a:ext>
            </a:extLst>
          </p:cNvPr>
          <p:cNvSpPr>
            <a:spLocks noGrp="1"/>
          </p:cNvSpPr>
          <p:nvPr>
            <p:ph type="title"/>
          </p:nvPr>
        </p:nvSpPr>
        <p:spPr/>
        <p:txBody>
          <a:bodyPr/>
          <a:lstStyle/>
          <a:p>
            <a:r>
              <a:rPr lang="en-US" dirty="0"/>
              <a:t>Comprehensive Transportation Review (CTR)</a:t>
            </a:r>
          </a:p>
        </p:txBody>
      </p:sp>
      <p:sp>
        <p:nvSpPr>
          <p:cNvPr id="5" name="Slide Number Placeholder 4">
            <a:extLst>
              <a:ext uri="{FF2B5EF4-FFF2-40B4-BE49-F238E27FC236}">
                <a16:creationId xmlns:a16="http://schemas.microsoft.com/office/drawing/2014/main" id="{2AB5E0CC-3310-4C36-8AA0-099062E98C3A}"/>
              </a:ext>
            </a:extLst>
          </p:cNvPr>
          <p:cNvSpPr>
            <a:spLocks noGrp="1"/>
          </p:cNvSpPr>
          <p:nvPr>
            <p:ph type="sldNum" sz="quarter" idx="12"/>
          </p:nvPr>
        </p:nvSpPr>
        <p:spPr/>
        <p:txBody>
          <a:bodyPr/>
          <a:lstStyle/>
          <a:p>
            <a:fld id="{096E8DE2-6F15-415C-A54D-0F320347942C}" type="slidenum">
              <a:rPr lang="en-US" smtClean="0"/>
              <a:t>35</a:t>
            </a:fld>
            <a:endParaRPr lang="en-US"/>
          </a:p>
        </p:txBody>
      </p:sp>
      <p:sp>
        <p:nvSpPr>
          <p:cNvPr id="8" name="Footer Placeholder 3">
            <a:extLst>
              <a:ext uri="{FF2B5EF4-FFF2-40B4-BE49-F238E27FC236}">
                <a16:creationId xmlns:a16="http://schemas.microsoft.com/office/drawing/2014/main" id="{7DD0FE4B-1B64-4AF2-82A6-163518674F51}"/>
              </a:ext>
            </a:extLst>
          </p:cNvPr>
          <p:cNvSpPr>
            <a:spLocks noGrp="1"/>
          </p:cNvSpPr>
          <p:nvPr>
            <p:ph type="ftr" sz="quarter" idx="11"/>
          </p:nvPr>
        </p:nvSpPr>
        <p:spPr>
          <a:xfrm>
            <a:off x="2438400" y="6356350"/>
            <a:ext cx="7315200" cy="501650"/>
          </a:xfrm>
        </p:spPr>
        <p:txBody>
          <a:bodyPr/>
          <a:lstStyle/>
          <a:p>
            <a:r>
              <a:rPr lang="en-US" dirty="0"/>
              <a:t>Wesley Theological Seminary</a:t>
            </a:r>
          </a:p>
        </p:txBody>
      </p:sp>
      <p:sp>
        <p:nvSpPr>
          <p:cNvPr id="2" name="Content Placeholder 1">
            <a:extLst>
              <a:ext uri="{FF2B5EF4-FFF2-40B4-BE49-F238E27FC236}">
                <a16:creationId xmlns:a16="http://schemas.microsoft.com/office/drawing/2014/main" id="{2C04F73A-FFA3-8FC3-DE19-7ABA75FEAEF5}"/>
              </a:ext>
            </a:extLst>
          </p:cNvPr>
          <p:cNvSpPr txBox="1">
            <a:spLocks/>
          </p:cNvSpPr>
          <p:nvPr/>
        </p:nvSpPr>
        <p:spPr>
          <a:xfrm>
            <a:off x="205589" y="905051"/>
            <a:ext cx="11797114" cy="521102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CTR submitted to DDOT on April 29, 2022 with 7-intersection Traffic Impact Analysis</a:t>
            </a:r>
          </a:p>
          <a:p>
            <a:r>
              <a:rPr lang="en-US" sz="2000" dirty="0"/>
              <a:t>CTR concluded project will not have a detrimental impact with proposed site design elements and TDM measures.</a:t>
            </a:r>
          </a:p>
          <a:p>
            <a:r>
              <a:rPr lang="en-US" sz="2000" dirty="0"/>
              <a:t>DDOT report supported the CTR findings and recommends TDM commitments to mitigate project impacts, including a new sidewalk along University Avenue between Massachusetts Avenue and Rodman Street.</a:t>
            </a:r>
          </a:p>
          <a:p>
            <a:r>
              <a:rPr lang="en-US" sz="2000" dirty="0"/>
              <a:t>CTR was approved as part of Zoning Case 23-08, along with a final Transportation Demand Management (TDM) Plan and Performance Monitoring Plan (PMP) for the PUD.</a:t>
            </a:r>
          </a:p>
          <a:p>
            <a:pPr marL="0" indent="0">
              <a:buNone/>
            </a:pPr>
            <a:endParaRPr lang="en-US" sz="2000" dirty="0"/>
          </a:p>
        </p:txBody>
      </p:sp>
    </p:spTree>
    <p:extLst>
      <p:ext uri="{BB962C8B-B14F-4D97-AF65-F5344CB8AC3E}">
        <p14:creationId xmlns:p14="http://schemas.microsoft.com/office/powerpoint/2010/main" val="127653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591455-6C59-4AFB-9D9B-56DA0ECD4F26}"/>
              </a:ext>
            </a:extLst>
          </p:cNvPr>
          <p:cNvSpPr>
            <a:spLocks noGrp="1"/>
          </p:cNvSpPr>
          <p:nvPr>
            <p:ph type="title"/>
          </p:nvPr>
        </p:nvSpPr>
        <p:spPr/>
        <p:txBody>
          <a:bodyPr/>
          <a:lstStyle/>
          <a:p>
            <a:r>
              <a:rPr lang="en-US" dirty="0"/>
              <a:t>Final TDM Plan and PMP</a:t>
            </a:r>
          </a:p>
        </p:txBody>
      </p:sp>
      <p:sp>
        <p:nvSpPr>
          <p:cNvPr id="5" name="Slide Number Placeholder 4">
            <a:extLst>
              <a:ext uri="{FF2B5EF4-FFF2-40B4-BE49-F238E27FC236}">
                <a16:creationId xmlns:a16="http://schemas.microsoft.com/office/drawing/2014/main" id="{2AB5E0CC-3310-4C36-8AA0-099062E98C3A}"/>
              </a:ext>
            </a:extLst>
          </p:cNvPr>
          <p:cNvSpPr>
            <a:spLocks noGrp="1"/>
          </p:cNvSpPr>
          <p:nvPr>
            <p:ph type="sldNum" sz="quarter" idx="12"/>
          </p:nvPr>
        </p:nvSpPr>
        <p:spPr/>
        <p:txBody>
          <a:bodyPr/>
          <a:lstStyle/>
          <a:p>
            <a:fld id="{096E8DE2-6F15-415C-A54D-0F320347942C}" type="slidenum">
              <a:rPr lang="en-US" smtClean="0"/>
              <a:t>36</a:t>
            </a:fld>
            <a:endParaRPr lang="en-US"/>
          </a:p>
        </p:txBody>
      </p:sp>
      <p:sp>
        <p:nvSpPr>
          <p:cNvPr id="8" name="Footer Placeholder 3">
            <a:extLst>
              <a:ext uri="{FF2B5EF4-FFF2-40B4-BE49-F238E27FC236}">
                <a16:creationId xmlns:a16="http://schemas.microsoft.com/office/drawing/2014/main" id="{7DD0FE4B-1B64-4AF2-82A6-163518674F51}"/>
              </a:ext>
            </a:extLst>
          </p:cNvPr>
          <p:cNvSpPr>
            <a:spLocks noGrp="1"/>
          </p:cNvSpPr>
          <p:nvPr>
            <p:ph type="ftr" sz="quarter" idx="11"/>
          </p:nvPr>
        </p:nvSpPr>
        <p:spPr>
          <a:xfrm>
            <a:off x="2438400" y="6356350"/>
            <a:ext cx="7315200" cy="501650"/>
          </a:xfrm>
        </p:spPr>
        <p:txBody>
          <a:bodyPr/>
          <a:lstStyle/>
          <a:p>
            <a:r>
              <a:rPr lang="en-US" dirty="0"/>
              <a:t>Wesley Theological Seminary</a:t>
            </a:r>
          </a:p>
        </p:txBody>
      </p:sp>
      <p:sp>
        <p:nvSpPr>
          <p:cNvPr id="2" name="Content Placeholder 1">
            <a:extLst>
              <a:ext uri="{FF2B5EF4-FFF2-40B4-BE49-F238E27FC236}">
                <a16:creationId xmlns:a16="http://schemas.microsoft.com/office/drawing/2014/main" id="{2C04F73A-FFA3-8FC3-DE19-7ABA75FEAEF5}"/>
              </a:ext>
            </a:extLst>
          </p:cNvPr>
          <p:cNvSpPr txBox="1">
            <a:spLocks/>
          </p:cNvSpPr>
          <p:nvPr/>
        </p:nvSpPr>
        <p:spPr>
          <a:xfrm>
            <a:off x="205589" y="905051"/>
            <a:ext cx="11797114" cy="521102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 Final Transportation Demand Management (TDM) and Performance Monitoring Plan (PMP) memo was submitted to DDOT, satisfying its condition of approving the CTR.</a:t>
            </a:r>
          </a:p>
          <a:p>
            <a:r>
              <a:rPr lang="en-US" sz="1600" dirty="0"/>
              <a:t>The TDM plan includes the following pedestrian improvements:</a:t>
            </a:r>
          </a:p>
          <a:p>
            <a:pPr marL="742950" marR="0" lvl="1" indent="-285750" algn="just">
              <a:lnSpc>
                <a:spcPct val="140000"/>
              </a:lnSpc>
              <a:spcBef>
                <a:spcPts val="300"/>
              </a:spcBef>
              <a:spcAft>
                <a:spcPts val="600"/>
              </a:spcAft>
              <a:buFont typeface="Courier New" panose="02070309020205020404" pitchFamily="49" charset="0"/>
              <a:buChar char="o"/>
            </a:pPr>
            <a:r>
              <a:rPr lang="en-US" sz="1600" dirty="0">
                <a:effectLst/>
                <a:ea typeface="Times New Roman" panose="02020603050405020304" pitchFamily="18" charset="0"/>
                <a:cs typeface="Times New Roman" panose="02020603050405020304" pitchFamily="18" charset="0"/>
              </a:rPr>
              <a:t>A sidewalk along the east side of University Avenue NW between Massachusetts Avenue and Rodman Street, subject to DDOT approval, with a </a:t>
            </a:r>
            <a:r>
              <a:rPr lang="en-US" sz="1600" dirty="0" err="1">
                <a:effectLst/>
                <a:ea typeface="Times New Roman" panose="02020603050405020304" pitchFamily="18" charset="0"/>
                <a:cs typeface="Times New Roman" panose="02020603050405020304" pitchFamily="18" charset="0"/>
              </a:rPr>
              <a:t>leadwalk</a:t>
            </a:r>
            <a:r>
              <a:rPr lang="en-US" sz="1600" dirty="0">
                <a:effectLst/>
                <a:ea typeface="Times New Roman" panose="02020603050405020304" pitchFamily="18" charset="0"/>
                <a:cs typeface="Times New Roman" panose="02020603050405020304" pitchFamily="18" charset="0"/>
              </a:rPr>
              <a:t> into campus along at least one side of the site driveway;</a:t>
            </a:r>
          </a:p>
          <a:p>
            <a:pPr marL="742950" marR="0" lvl="1" indent="-285750" algn="just">
              <a:lnSpc>
                <a:spcPct val="140000"/>
              </a:lnSpc>
              <a:spcBef>
                <a:spcPts val="300"/>
              </a:spcBef>
              <a:spcAft>
                <a:spcPts val="600"/>
              </a:spcAft>
              <a:buFont typeface="Courier New" panose="02070309020205020404" pitchFamily="49" charset="0"/>
              <a:buChar char="o"/>
            </a:pPr>
            <a:r>
              <a:rPr lang="en-US" sz="1600" dirty="0">
                <a:effectLst/>
                <a:ea typeface="Times New Roman" panose="02020603050405020304" pitchFamily="18" charset="0"/>
                <a:cs typeface="Times New Roman" panose="02020603050405020304" pitchFamily="18" charset="0"/>
              </a:rPr>
              <a:t>Install signage, crosswalk and ADA curb ramps on the south leg of University Avenue at the Rodman Street intersection, subject to DDOT approval.</a:t>
            </a:r>
          </a:p>
          <a:p>
            <a:pPr marL="742950" marR="0" lvl="1" indent="-285750" algn="just">
              <a:lnSpc>
                <a:spcPct val="140000"/>
              </a:lnSpc>
              <a:spcBef>
                <a:spcPts val="300"/>
              </a:spcBef>
              <a:spcAft>
                <a:spcPts val="600"/>
              </a:spcAft>
              <a:buFont typeface="Courier New" panose="02070309020205020404" pitchFamily="49" charset="0"/>
              <a:buChar char="o"/>
            </a:pPr>
            <a:r>
              <a:rPr lang="en-US" sz="1600" dirty="0">
                <a:effectLst/>
                <a:ea typeface="Times New Roman" panose="02020603050405020304" pitchFamily="18" charset="0"/>
                <a:cs typeface="Times New Roman" panose="02020603050405020304" pitchFamily="18" charset="0"/>
              </a:rPr>
              <a:t>Install signage, crosswalk and ADA curb ramps on the east leg of the campus driveway at the University Avenue and Sedgwick Street intersection or construct the crossing as a continuous sidewalk, subject to DDOT approval; and </a:t>
            </a:r>
          </a:p>
          <a:p>
            <a:pPr marL="742950" marR="0" lvl="1" indent="-285750" algn="just">
              <a:lnSpc>
                <a:spcPct val="140000"/>
              </a:lnSpc>
              <a:spcBef>
                <a:spcPts val="300"/>
              </a:spcBef>
              <a:spcAft>
                <a:spcPts val="600"/>
              </a:spcAft>
              <a:buFont typeface="Courier New" panose="02070309020205020404" pitchFamily="49" charset="0"/>
              <a:buChar char="o"/>
            </a:pPr>
            <a:r>
              <a:rPr lang="en-US" sz="1600" dirty="0">
                <a:effectLst/>
                <a:ea typeface="Times New Roman" panose="02020603050405020304" pitchFamily="18" charset="0"/>
                <a:cs typeface="Times New Roman" panose="02020603050405020304" pitchFamily="18" charset="0"/>
              </a:rPr>
              <a:t>Install wayfinding signage on the Wesley Seminary campus directing students to the gated connection to the American University campus.</a:t>
            </a:r>
            <a:endParaRPr lang="en-US" sz="1600" dirty="0"/>
          </a:p>
          <a:p>
            <a:r>
              <a:rPr lang="en-US" sz="1600" dirty="0">
                <a:cs typeface="Arial" panose="020B0604020202020204" pitchFamily="34" charset="0"/>
              </a:rPr>
              <a:t>The PMP notes that to be in compliance, the Wesley campus must not generate more than 101 peak hour vehicle trips in either the morning or afternoon peak period.</a:t>
            </a:r>
          </a:p>
          <a:p>
            <a:pPr marL="0" indent="0">
              <a:buNone/>
            </a:pPr>
            <a:r>
              <a:rPr lang="en-US" sz="1600" b="1" dirty="0">
                <a:cs typeface="Arial" panose="020B0604020202020204" pitchFamily="34" charset="0"/>
              </a:rPr>
              <a:t>The current PUD application has no significant changes from the previously approved Campus Plan application.</a:t>
            </a:r>
          </a:p>
        </p:txBody>
      </p:sp>
    </p:spTree>
    <p:extLst>
      <p:ext uri="{BB962C8B-B14F-4D97-AF65-F5344CB8AC3E}">
        <p14:creationId xmlns:p14="http://schemas.microsoft.com/office/powerpoint/2010/main" val="3693172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CA37DB-96FF-B244-FA71-A9E6A88DC09B}"/>
              </a:ext>
            </a:extLst>
          </p:cNvPr>
          <p:cNvSpPr>
            <a:spLocks noGrp="1"/>
          </p:cNvSpPr>
          <p:nvPr>
            <p:ph type="sldNum" sz="quarter" idx="12"/>
          </p:nvPr>
        </p:nvSpPr>
        <p:spPr/>
        <p:txBody>
          <a:bodyPr/>
          <a:lstStyle/>
          <a:p>
            <a:fld id="{72B12EFA-18A0-4C86-B9C6-0F2602EEB2C7}" type="slidenum">
              <a:rPr lang="en-US" smtClean="0"/>
              <a:t>37</a:t>
            </a:fld>
            <a:endParaRPr lang="en-US" dirty="0"/>
          </a:p>
        </p:txBody>
      </p:sp>
      <p:pic>
        <p:nvPicPr>
          <p:cNvPr id="1026" name="Picture 3">
            <a:extLst>
              <a:ext uri="{FF2B5EF4-FFF2-40B4-BE49-F238E27FC236}">
                <a16:creationId xmlns:a16="http://schemas.microsoft.com/office/drawing/2014/main" id="{6BDDCCB8-8FBF-CC9B-D6B0-7114C64C9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79" y="259082"/>
            <a:ext cx="9681842" cy="650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661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3EDD-24DA-420F-9851-3B62CA995879}"/>
              </a:ext>
            </a:extLst>
          </p:cNvPr>
          <p:cNvSpPr>
            <a:spLocks noGrp="1"/>
          </p:cNvSpPr>
          <p:nvPr>
            <p:ph type="title"/>
          </p:nvPr>
        </p:nvSpPr>
        <p:spPr>
          <a:xfrm>
            <a:off x="590550" y="666750"/>
            <a:ext cx="10515600" cy="1029667"/>
          </a:xfrm>
        </p:spPr>
        <p:txBody>
          <a:bodyPr>
            <a:normAutofit/>
          </a:bodyPr>
          <a:lstStyle/>
          <a:p>
            <a:pPr algn="ctr"/>
            <a: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AGENDA</a:t>
            </a:r>
          </a:p>
        </p:txBody>
      </p:sp>
      <p:sp>
        <p:nvSpPr>
          <p:cNvPr id="3" name="Content Placeholder 2">
            <a:extLst>
              <a:ext uri="{FF2B5EF4-FFF2-40B4-BE49-F238E27FC236}">
                <a16:creationId xmlns:a16="http://schemas.microsoft.com/office/drawing/2014/main" id="{63DD5C04-F3AD-450E-9BA1-76F9C72D4EF8}"/>
              </a:ext>
            </a:extLst>
          </p:cNvPr>
          <p:cNvSpPr>
            <a:spLocks noGrp="1"/>
          </p:cNvSpPr>
          <p:nvPr>
            <p:ph idx="1"/>
          </p:nvPr>
        </p:nvSpPr>
        <p:spPr>
          <a:xfrm>
            <a:off x="1085850" y="1581150"/>
            <a:ext cx="10413712" cy="4775200"/>
          </a:xfrm>
        </p:spPr>
        <p:txBody>
          <a:bodyPr>
            <a:normAutofit fontScale="925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628650" indent="-628650">
              <a:lnSpc>
                <a:spcPct val="120000"/>
              </a:lnSpc>
              <a:spcBef>
                <a:spcPts val="600"/>
              </a:spcBef>
              <a:buFont typeface="+mj-lt"/>
              <a:buAutoNum type="arabicPeriod"/>
            </a:pPr>
            <a:r>
              <a:rPr lang="en-US" sz="3200" b="1" dirty="0">
                <a:latin typeface="Times New Roman" panose="02020603050405020304" pitchFamily="18" charset="0"/>
                <a:cs typeface="Times New Roman" panose="02020603050405020304" pitchFamily="18" charset="0"/>
              </a:rPr>
              <a:t>Review Site Plan.</a:t>
            </a:r>
          </a:p>
          <a:p>
            <a:pPr marL="628650" indent="-628650">
              <a:lnSpc>
                <a:spcPct val="120000"/>
              </a:lnSpc>
              <a:spcBef>
                <a:spcPts val="600"/>
              </a:spcBef>
              <a:buFont typeface="+mj-lt"/>
              <a:buAutoNum type="arabicPeriod"/>
            </a:pPr>
            <a:r>
              <a:rPr lang="en-US" sz="3200" b="1" dirty="0">
                <a:latin typeface="Times New Roman" panose="02020603050405020304" pitchFamily="18" charset="0"/>
                <a:cs typeface="Times New Roman" panose="02020603050405020304" pitchFamily="18" charset="0"/>
              </a:rPr>
              <a:t>Green Open Space.</a:t>
            </a:r>
          </a:p>
          <a:p>
            <a:pPr marL="628650" indent="-628650">
              <a:lnSpc>
                <a:spcPct val="120000"/>
              </a:lnSpc>
              <a:spcBef>
                <a:spcPts val="600"/>
              </a:spcBef>
              <a:buFont typeface="+mj-lt"/>
              <a:buAutoNum type="arabicPeriod"/>
            </a:pPr>
            <a:r>
              <a:rPr lang="en-US" sz="3200" b="1" dirty="0">
                <a:latin typeface="Times New Roman" panose="02020603050405020304" pitchFamily="18" charset="0"/>
                <a:cs typeface="Times New Roman" panose="02020603050405020304" pitchFamily="18" charset="0"/>
              </a:rPr>
              <a:t>Building Elevations.</a:t>
            </a:r>
          </a:p>
          <a:p>
            <a:pPr marL="628650" indent="-628650">
              <a:lnSpc>
                <a:spcPct val="120000"/>
              </a:lnSpc>
              <a:spcBef>
                <a:spcPts val="600"/>
              </a:spcBef>
              <a:buFont typeface="+mj-lt"/>
              <a:buAutoNum type="arabicPeriod"/>
            </a:pPr>
            <a:r>
              <a:rPr lang="en-US" sz="3200" b="1" dirty="0">
                <a:latin typeface="Times New Roman" panose="02020603050405020304" pitchFamily="18" charset="0"/>
                <a:cs typeface="Times New Roman" panose="02020603050405020304" pitchFamily="18" charset="0"/>
              </a:rPr>
              <a:t>Relationship to AU Buildings.</a:t>
            </a:r>
          </a:p>
          <a:p>
            <a:pPr marL="628650" indent="-628650">
              <a:lnSpc>
                <a:spcPct val="120000"/>
              </a:lnSpc>
              <a:spcBef>
                <a:spcPts val="600"/>
              </a:spcBef>
              <a:buFont typeface="+mj-lt"/>
              <a:buAutoNum type="arabicPeriod"/>
            </a:pPr>
            <a:r>
              <a:rPr lang="en-US" sz="3200" b="1" dirty="0">
                <a:latin typeface="Times New Roman" panose="02020603050405020304" pitchFamily="18" charset="0"/>
                <a:cs typeface="Times New Roman" panose="02020603050405020304" pitchFamily="18" charset="0"/>
              </a:rPr>
              <a:t>Updated Landscaping Plan.</a:t>
            </a:r>
          </a:p>
          <a:p>
            <a:pPr marL="628650" indent="-628650">
              <a:lnSpc>
                <a:spcPct val="120000"/>
              </a:lnSpc>
              <a:spcBef>
                <a:spcPts val="600"/>
              </a:spcBef>
              <a:buFont typeface="+mj-lt"/>
              <a:buAutoNum type="arabicPeriod"/>
            </a:pPr>
            <a:r>
              <a:rPr lang="en-US" sz="3200" b="1" dirty="0">
                <a:latin typeface="Times New Roman" panose="02020603050405020304" pitchFamily="18" charset="0"/>
                <a:cs typeface="Times New Roman" panose="02020603050405020304" pitchFamily="18" charset="0"/>
              </a:rPr>
              <a:t>Proposed Campus Security Camera Plan.</a:t>
            </a:r>
          </a:p>
          <a:p>
            <a:pPr marL="628650" indent="-628650">
              <a:lnSpc>
                <a:spcPct val="120000"/>
              </a:lnSpc>
              <a:spcBef>
                <a:spcPts val="600"/>
              </a:spcBef>
              <a:buFont typeface="+mj-lt"/>
              <a:buAutoNum type="arabicPeriod"/>
            </a:pPr>
            <a:r>
              <a:rPr lang="en-US" sz="3200" b="1" dirty="0">
                <a:latin typeface="Times New Roman" panose="02020603050405020304" pitchFamily="18" charset="0"/>
                <a:cs typeface="Times New Roman" panose="02020603050405020304" pitchFamily="18" charset="0"/>
              </a:rPr>
              <a:t>University and Massachusetts Avenue Views.</a:t>
            </a:r>
          </a:p>
          <a:p>
            <a:pPr marL="628650" indent="-628650">
              <a:lnSpc>
                <a:spcPct val="120000"/>
              </a:lnSpc>
              <a:spcBef>
                <a:spcPts val="600"/>
              </a:spcBef>
              <a:buFont typeface="+mj-lt"/>
              <a:buAutoNum type="arabicPeriod"/>
            </a:pPr>
            <a:r>
              <a:rPr lang="en-US" sz="3200" b="1" dirty="0">
                <a:latin typeface="Times New Roman" panose="02020603050405020304" pitchFamily="18" charset="0"/>
                <a:cs typeface="Times New Roman" panose="02020603050405020304" pitchFamily="18" charset="0"/>
              </a:rPr>
              <a:t>Proposed Conditions.</a:t>
            </a:r>
          </a:p>
        </p:txBody>
      </p:sp>
      <p:sp>
        <p:nvSpPr>
          <p:cNvPr id="4" name="Slide Number Placeholder 3">
            <a:extLst>
              <a:ext uri="{FF2B5EF4-FFF2-40B4-BE49-F238E27FC236}">
                <a16:creationId xmlns:a16="http://schemas.microsoft.com/office/drawing/2014/main" id="{99D245B0-D60F-4879-902E-7283F0F8E26B}"/>
              </a:ext>
            </a:extLst>
          </p:cNvPr>
          <p:cNvSpPr>
            <a:spLocks noGrp="1"/>
          </p:cNvSpPr>
          <p:nvPr>
            <p:ph type="sldNum" sz="quarter" idx="12"/>
          </p:nvPr>
        </p:nvSpPr>
        <p:spPr/>
        <p:txBody>
          <a:bodyPr/>
          <a:lstStyle/>
          <a:p>
            <a:fld id="{72B12EFA-18A0-4C86-B9C6-0F2602EEB2C7}" type="slidenum">
              <a:rPr lang="en-US" smtClean="0"/>
              <a:t>4</a:t>
            </a:fld>
            <a:endParaRPr lang="en-US" dirty="0"/>
          </a:p>
        </p:txBody>
      </p:sp>
    </p:spTree>
    <p:extLst>
      <p:ext uri="{BB962C8B-B14F-4D97-AF65-F5344CB8AC3E}">
        <p14:creationId xmlns:p14="http://schemas.microsoft.com/office/powerpoint/2010/main" val="157211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3EDD-24DA-420F-9851-3B62CA995879}"/>
              </a:ext>
            </a:extLst>
          </p:cNvPr>
          <p:cNvSpPr>
            <a:spLocks noGrp="1"/>
          </p:cNvSpPr>
          <p:nvPr>
            <p:ph type="title"/>
          </p:nvPr>
        </p:nvSpPr>
        <p:spPr>
          <a:xfrm>
            <a:off x="838200" y="136525"/>
            <a:ext cx="10515600" cy="1128857"/>
          </a:xfrm>
        </p:spPr>
        <p:txBody>
          <a:bodyPr>
            <a:normAutofit/>
          </a:bodyPr>
          <a:lstStyle/>
          <a:p>
            <a:pPr algn="ctr"/>
            <a: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PLAN HIGHLIGHTS</a:t>
            </a:r>
          </a:p>
        </p:txBody>
      </p:sp>
      <p:sp>
        <p:nvSpPr>
          <p:cNvPr id="3" name="Content Placeholder 2">
            <a:extLst>
              <a:ext uri="{FF2B5EF4-FFF2-40B4-BE49-F238E27FC236}">
                <a16:creationId xmlns:a16="http://schemas.microsoft.com/office/drawing/2014/main" id="{63DD5C04-F3AD-450E-9BA1-76F9C72D4EF8}"/>
              </a:ext>
            </a:extLst>
          </p:cNvPr>
          <p:cNvSpPr>
            <a:spLocks noGrp="1"/>
          </p:cNvSpPr>
          <p:nvPr>
            <p:ph idx="1"/>
          </p:nvPr>
        </p:nvSpPr>
        <p:spPr>
          <a:xfrm>
            <a:off x="1057564" y="1173018"/>
            <a:ext cx="10760188" cy="5283199"/>
          </a:xfrm>
        </p:spPr>
        <p:txBody>
          <a:bodyPr>
            <a:normAutofit fontScale="250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Enhance Green Hilltop Campus Setting, Relationship with Neighborhood.</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New Dormitory –Replace beds in Obsolete Dorms (Wesley and AU Students Only).</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Inclusionary Zoning (66 beds-13% of new beds).</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Maintain and Enhance 210,000 sf. of Green Open Space.</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New Campus-wide Landscaping Plan.</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278,000 sf. Unused Campus FAR.</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Sidewalk and Public Space Improvements along University Ave.</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Replace 3 single-family lots and President’s house on University Ave w/ Green Space and Neighborhood Playground.</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Additional Restrictions on Use of University Avenue Exit.</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Transportation Demand Management and Performance Monitoring Plan.</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Detailed PUD/Campus Plan Conditions.</a:t>
            </a:r>
          </a:p>
          <a:p>
            <a:pPr marL="461963" indent="-461963">
              <a:lnSpc>
                <a:spcPct val="120000"/>
              </a:lnSpc>
              <a:spcBef>
                <a:spcPct val="0"/>
              </a:spcBef>
              <a:spcAft>
                <a:spcPts val="600"/>
              </a:spcAft>
              <a:buFont typeface="+mj-lt"/>
              <a:buAutoNum type="arabicPeriod"/>
            </a:pPr>
            <a:r>
              <a:rPr lang="en-US" sz="8000" b="1" dirty="0">
                <a:latin typeface="Times New Roman" panose="02020603050405020304" pitchFamily="18" charset="0"/>
                <a:cs typeface="Times New Roman" panose="02020603050405020304" pitchFamily="18" charset="0"/>
              </a:rPr>
              <a:t>Belt and Suspenders Accountability with PUD and Recorded PUD Covenant.</a:t>
            </a:r>
          </a:p>
        </p:txBody>
      </p:sp>
      <p:sp>
        <p:nvSpPr>
          <p:cNvPr id="4" name="Slide Number Placeholder 3">
            <a:extLst>
              <a:ext uri="{FF2B5EF4-FFF2-40B4-BE49-F238E27FC236}">
                <a16:creationId xmlns:a16="http://schemas.microsoft.com/office/drawing/2014/main" id="{99D245B0-D60F-4879-902E-7283F0F8E26B}"/>
              </a:ext>
            </a:extLst>
          </p:cNvPr>
          <p:cNvSpPr>
            <a:spLocks noGrp="1"/>
          </p:cNvSpPr>
          <p:nvPr>
            <p:ph type="sldNum" sz="quarter" idx="12"/>
          </p:nvPr>
        </p:nvSpPr>
        <p:spPr/>
        <p:txBody>
          <a:bodyPr/>
          <a:lstStyle/>
          <a:p>
            <a:fld id="{72B12EFA-18A0-4C86-B9C6-0F2602EEB2C7}" type="slidenum">
              <a:rPr lang="en-US" smtClean="0"/>
              <a:t>5</a:t>
            </a:fld>
            <a:endParaRPr lang="en-US" dirty="0"/>
          </a:p>
        </p:txBody>
      </p:sp>
    </p:spTree>
    <p:extLst>
      <p:ext uri="{BB962C8B-B14F-4D97-AF65-F5344CB8AC3E}">
        <p14:creationId xmlns:p14="http://schemas.microsoft.com/office/powerpoint/2010/main" val="33389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45B9-3702-F27D-EC0C-0945DDCBD9B0}"/>
              </a:ext>
            </a:extLst>
          </p:cNvPr>
          <p:cNvSpPr>
            <a:spLocks noGrp="1"/>
          </p:cNvSpPr>
          <p:nvPr>
            <p:ph type="title"/>
          </p:nvPr>
        </p:nvSpPr>
        <p:spPr>
          <a:xfrm>
            <a:off x="838200" y="490105"/>
            <a:ext cx="10515600" cy="1325563"/>
          </a:xfrm>
        </p:spPr>
        <p:txBody>
          <a:bodyPr>
            <a:noAutofit/>
          </a:bodyPr>
          <a:lstStyle/>
          <a:p>
            <a:pPr algn="ctr"/>
            <a:r>
              <a:rPr kumimoji="0" lang="en-US" sz="4600" b="1" i="0" u="sng" strike="noStrike" kern="1200" cap="all"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LIMITED REQUESTED ZONING FLEXIBILITY</a:t>
            </a:r>
            <a:endParaRPr lang="en-US" sz="4600" dirty="0"/>
          </a:p>
        </p:txBody>
      </p:sp>
      <p:sp>
        <p:nvSpPr>
          <p:cNvPr id="3" name="Content Placeholder 2">
            <a:extLst>
              <a:ext uri="{FF2B5EF4-FFF2-40B4-BE49-F238E27FC236}">
                <a16:creationId xmlns:a16="http://schemas.microsoft.com/office/drawing/2014/main" id="{4A9D70AA-B0A2-6F18-FC04-068EC0EA5D4E}"/>
              </a:ext>
            </a:extLst>
          </p:cNvPr>
          <p:cNvSpPr>
            <a:spLocks noGrp="1"/>
          </p:cNvSpPr>
          <p:nvPr>
            <p:ph idx="1"/>
          </p:nvPr>
        </p:nvSpPr>
        <p:spPr>
          <a:xfrm>
            <a:off x="838200" y="2142835"/>
            <a:ext cx="10515600" cy="3749965"/>
          </a:xfrm>
        </p:spPr>
        <p:txBody>
          <a:bodyPr>
            <a:normAutofit/>
          </a:bodyPr>
          <a:lstStyle/>
          <a:p>
            <a:pPr marL="341313" indent="-341313"/>
            <a:r>
              <a:rPr lang="en-US" sz="3600" dirty="0">
                <a:latin typeface="Times New Roman" panose="02020603050405020304" pitchFamily="18" charset="0"/>
                <a:cs typeface="Times New Roman" panose="02020603050405020304" pitchFamily="18" charset="0"/>
              </a:rPr>
              <a:t>Implement and Manage Wesley and AU Student only Private IZ Program in Lieu of IZ Public Lottery.</a:t>
            </a:r>
          </a:p>
          <a:p>
            <a:pPr marL="0" indent="0">
              <a:lnSpc>
                <a:spcPct val="100000"/>
              </a:lnSpc>
              <a:spcBef>
                <a:spcPts val="0"/>
              </a:spcBef>
              <a:buNone/>
            </a:pPr>
            <a:endParaRPr lang="en-US" sz="700" dirty="0">
              <a:latin typeface="Times New Roman" panose="02020603050405020304" pitchFamily="18" charset="0"/>
              <a:cs typeface="Times New Roman" panose="02020603050405020304" pitchFamily="18" charset="0"/>
            </a:endParaRPr>
          </a:p>
          <a:p>
            <a:pPr marL="341313" indent="-341313"/>
            <a:r>
              <a:rPr lang="en-US" sz="3600" dirty="0">
                <a:latin typeface="Times New Roman" panose="02020603050405020304" pitchFamily="18" charset="0"/>
                <a:cs typeface="Times New Roman" panose="02020603050405020304" pitchFamily="18" charset="0"/>
              </a:rPr>
              <a:t>Minor Variance Relief from Setback Requirements for “Notch” on the southern property line adjacent to AU.</a:t>
            </a:r>
          </a:p>
          <a:p>
            <a:pPr marL="0" indent="0">
              <a:lnSpc>
                <a:spcPct val="100000"/>
              </a:lnSpc>
              <a:spcBef>
                <a:spcPts val="0"/>
              </a:spcBef>
              <a:buNone/>
            </a:pPr>
            <a:endParaRPr lang="en-US" sz="600" dirty="0">
              <a:latin typeface="Times New Roman" panose="02020603050405020304" pitchFamily="18" charset="0"/>
              <a:cs typeface="Times New Roman" panose="02020603050405020304" pitchFamily="18" charset="0"/>
            </a:endParaRPr>
          </a:p>
          <a:p>
            <a:pPr marL="341313" indent="-341313"/>
            <a:r>
              <a:rPr lang="en-US" sz="3600" dirty="0">
                <a:latin typeface="Times New Roman" panose="02020603050405020304" pitchFamily="18" charset="0"/>
                <a:cs typeface="Times New Roman" panose="02020603050405020304" pitchFamily="18" charset="0"/>
              </a:rPr>
              <a:t>No Rezoning or Additional Density Requested.</a:t>
            </a:r>
            <a:endParaRPr lang="en-US" sz="3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F922265-F6A5-2DD0-D44E-E2CC1EDE0725}"/>
              </a:ext>
            </a:extLst>
          </p:cNvPr>
          <p:cNvSpPr>
            <a:spLocks noGrp="1"/>
          </p:cNvSpPr>
          <p:nvPr>
            <p:ph type="sldNum" sz="quarter" idx="12"/>
          </p:nvPr>
        </p:nvSpPr>
        <p:spPr/>
        <p:txBody>
          <a:bodyPr/>
          <a:lstStyle/>
          <a:p>
            <a:fld id="{14599BAA-FB9E-426F-9861-4FD1DE7C2BEE}" type="slidenum">
              <a:rPr lang="en-US" smtClean="0"/>
              <a:t>6</a:t>
            </a:fld>
            <a:endParaRPr lang="en-US" dirty="0"/>
          </a:p>
        </p:txBody>
      </p:sp>
    </p:spTree>
    <p:extLst>
      <p:ext uri="{BB962C8B-B14F-4D97-AF65-F5344CB8AC3E}">
        <p14:creationId xmlns:p14="http://schemas.microsoft.com/office/powerpoint/2010/main" val="302992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45B9-3702-F27D-EC0C-0945DDCBD9B0}"/>
              </a:ext>
            </a:extLst>
          </p:cNvPr>
          <p:cNvSpPr>
            <a:spLocks noGrp="1"/>
          </p:cNvSpPr>
          <p:nvPr>
            <p:ph type="title"/>
          </p:nvPr>
        </p:nvSpPr>
        <p:spPr>
          <a:xfrm>
            <a:off x="838200" y="462397"/>
            <a:ext cx="10515600" cy="1255568"/>
          </a:xfrm>
        </p:spPr>
        <p:txBody>
          <a:bodyPr>
            <a:noAutofit/>
          </a:bodyPr>
          <a:lstStyle/>
          <a:p>
            <a:pPr algn="ctr"/>
            <a:r>
              <a:rPr kumimoji="0" lang="en-US" sz="4600" b="1" i="0" u="sng" strike="noStrike" kern="1200" cap="all"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NEIGHBORHOOD AMENITIES</a:t>
            </a:r>
            <a:endParaRPr lang="en-US" sz="4600" dirty="0"/>
          </a:p>
        </p:txBody>
      </p:sp>
      <p:sp>
        <p:nvSpPr>
          <p:cNvPr id="3" name="Content Placeholder 2">
            <a:extLst>
              <a:ext uri="{FF2B5EF4-FFF2-40B4-BE49-F238E27FC236}">
                <a16:creationId xmlns:a16="http://schemas.microsoft.com/office/drawing/2014/main" id="{4A9D70AA-B0A2-6F18-FC04-068EC0EA5D4E}"/>
              </a:ext>
            </a:extLst>
          </p:cNvPr>
          <p:cNvSpPr>
            <a:spLocks noGrp="1"/>
          </p:cNvSpPr>
          <p:nvPr>
            <p:ph idx="1"/>
          </p:nvPr>
        </p:nvSpPr>
        <p:spPr>
          <a:xfrm>
            <a:off x="838200" y="1847850"/>
            <a:ext cx="10515600" cy="3992233"/>
          </a:xfrm>
        </p:spPr>
        <p:txBody>
          <a:bodyPr>
            <a:noAutofit/>
          </a:bodyPr>
          <a:lstStyle/>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Maintain Long-Term Buffer from AU.</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Superior Urban Design and Site Planning for Neighborhood.</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Maintain and Enhance Green Open Space for Neighborhood.</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Increased On-Campus Housing for Students.</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Increased Neighborhood Housing for Non-Students.</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Sidewalk and Public Space Improvements on University Avenue.</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Limited Use of University Avenue Driveway.</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On Campus Meeting Room Made Available for Community Groups.</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Neighborhood Playground.</a:t>
            </a:r>
          </a:p>
          <a:p>
            <a:pPr marL="230188" indent="-230188">
              <a:spcBef>
                <a:spcPts val="0"/>
              </a:spcBef>
              <a:spcAft>
                <a:spcPts val="600"/>
              </a:spcAft>
            </a:pPr>
            <a:r>
              <a:rPr lang="en-US" sz="2400" b="1" dirty="0">
                <a:latin typeface="Times New Roman" panose="02020603050405020304" pitchFamily="18" charset="0"/>
                <a:cs typeface="Times New Roman" panose="02020603050405020304" pitchFamily="18" charset="0"/>
              </a:rPr>
              <a:t>278,000 Square Feet of Unused Campus Development.</a:t>
            </a:r>
          </a:p>
        </p:txBody>
      </p:sp>
      <p:sp>
        <p:nvSpPr>
          <p:cNvPr id="4" name="Slide Number Placeholder 3">
            <a:extLst>
              <a:ext uri="{FF2B5EF4-FFF2-40B4-BE49-F238E27FC236}">
                <a16:creationId xmlns:a16="http://schemas.microsoft.com/office/drawing/2014/main" id="{CF922265-F6A5-2DD0-D44E-E2CC1EDE0725}"/>
              </a:ext>
            </a:extLst>
          </p:cNvPr>
          <p:cNvSpPr>
            <a:spLocks noGrp="1"/>
          </p:cNvSpPr>
          <p:nvPr>
            <p:ph type="sldNum" sz="quarter" idx="12"/>
          </p:nvPr>
        </p:nvSpPr>
        <p:spPr/>
        <p:txBody>
          <a:bodyPr/>
          <a:lstStyle/>
          <a:p>
            <a:fld id="{14599BAA-FB9E-426F-9861-4FD1DE7C2BEE}" type="slidenum">
              <a:rPr lang="en-US" smtClean="0"/>
              <a:t>7</a:t>
            </a:fld>
            <a:endParaRPr lang="en-US" dirty="0"/>
          </a:p>
        </p:txBody>
      </p:sp>
    </p:spTree>
    <p:extLst>
      <p:ext uri="{BB962C8B-B14F-4D97-AF65-F5344CB8AC3E}">
        <p14:creationId xmlns:p14="http://schemas.microsoft.com/office/powerpoint/2010/main" val="859258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697CA-3858-6DB8-CF04-2BF4560B944E}"/>
              </a:ext>
            </a:extLst>
          </p:cNvPr>
          <p:cNvSpPr>
            <a:spLocks noGrp="1"/>
          </p:cNvSpPr>
          <p:nvPr>
            <p:ph type="sldNum" sz="quarter" idx="12"/>
          </p:nvPr>
        </p:nvSpPr>
        <p:spPr/>
        <p:txBody>
          <a:bodyPr/>
          <a:lstStyle/>
          <a:p>
            <a:fld id="{14599BAA-FB9E-426F-9861-4FD1DE7C2BEE}" type="slidenum">
              <a:rPr lang="en-US" smtClean="0"/>
              <a:t>8</a:t>
            </a:fld>
            <a:endParaRPr lang="en-US" dirty="0"/>
          </a:p>
        </p:txBody>
      </p:sp>
      <p:sp>
        <p:nvSpPr>
          <p:cNvPr id="4" name="TextBox 3">
            <a:extLst>
              <a:ext uri="{FF2B5EF4-FFF2-40B4-BE49-F238E27FC236}">
                <a16:creationId xmlns:a16="http://schemas.microsoft.com/office/drawing/2014/main" id="{AC708802-919D-9338-EE3F-1E72E64384A3}"/>
              </a:ext>
            </a:extLst>
          </p:cNvPr>
          <p:cNvSpPr txBox="1"/>
          <p:nvPr/>
        </p:nvSpPr>
        <p:spPr>
          <a:xfrm>
            <a:off x="838199" y="1828562"/>
            <a:ext cx="10515599" cy="2708434"/>
          </a:xfrm>
          <a:prstGeom prst="rect">
            <a:avLst/>
          </a:prstGeom>
          <a:noFill/>
        </p:spPr>
        <p:txBody>
          <a:bodyPr wrap="square">
            <a:spAutoFit/>
          </a:bodyPr>
          <a:lstStyle/>
          <a:p>
            <a:pPr marL="285750" indent="-285750">
              <a:lnSpc>
                <a:spcPct val="100000"/>
              </a:lnSpc>
              <a:spcBef>
                <a:spcPts val="0"/>
              </a:spcBef>
              <a:spcAft>
                <a:spcPts val="600"/>
              </a:spcAft>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Wesley Thrives in Place as DC Based Religious and Educational Institution.</a:t>
            </a:r>
          </a:p>
          <a:p>
            <a:pPr marL="285750" indent="-285750">
              <a:spcBef>
                <a:spcPts val="0"/>
              </a:spcBef>
              <a:spcAft>
                <a:spcPts val="600"/>
              </a:spcAft>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Support and Enhance Diversity, Racial Equity and Inclusion.</a:t>
            </a:r>
          </a:p>
          <a:p>
            <a:pPr marL="285750" indent="-285750">
              <a:spcBef>
                <a:spcPts val="0"/>
              </a:spcBef>
              <a:spcAft>
                <a:spcPts val="600"/>
              </a:spcAft>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Inclusionary Zoning for Eligible Wesley and AU Students.</a:t>
            </a:r>
            <a:endParaRPr lang="en-US" sz="3200" dirty="0"/>
          </a:p>
        </p:txBody>
      </p:sp>
      <p:sp>
        <p:nvSpPr>
          <p:cNvPr id="5" name="Title 1">
            <a:extLst>
              <a:ext uri="{FF2B5EF4-FFF2-40B4-BE49-F238E27FC236}">
                <a16:creationId xmlns:a16="http://schemas.microsoft.com/office/drawing/2014/main" id="{8FBBE358-45B6-25A5-C8EE-C538AE1DCC05}"/>
              </a:ext>
            </a:extLst>
          </p:cNvPr>
          <p:cNvSpPr txBox="1">
            <a:spLocks/>
          </p:cNvSpPr>
          <p:nvPr/>
        </p:nvSpPr>
        <p:spPr>
          <a:xfrm>
            <a:off x="838200" y="462397"/>
            <a:ext cx="10515600" cy="12555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u="sng" cap="all"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PUBLIC AMENITIES</a:t>
            </a:r>
            <a:endParaRPr lang="en-US" sz="4600" dirty="0"/>
          </a:p>
        </p:txBody>
      </p:sp>
    </p:spTree>
    <p:extLst>
      <p:ext uri="{BB962C8B-B14F-4D97-AF65-F5344CB8AC3E}">
        <p14:creationId xmlns:p14="http://schemas.microsoft.com/office/powerpoint/2010/main" val="745288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45B9-3702-F27D-EC0C-0945DDCBD9B0}"/>
              </a:ext>
            </a:extLst>
          </p:cNvPr>
          <p:cNvSpPr>
            <a:spLocks noGrp="1"/>
          </p:cNvSpPr>
          <p:nvPr>
            <p:ph type="title"/>
          </p:nvPr>
        </p:nvSpPr>
        <p:spPr>
          <a:xfrm>
            <a:off x="838200" y="247361"/>
            <a:ext cx="10515600" cy="999548"/>
          </a:xfrm>
        </p:spPr>
        <p:txBody>
          <a:bodyPr>
            <a:noAutofit/>
          </a:bodyPr>
          <a:lstStyle/>
          <a:p>
            <a:pPr algn="ctr">
              <a:lnSpc>
                <a:spcPct val="100000"/>
              </a:lnSpc>
            </a:pPr>
            <a:r>
              <a:rPr kumimoji="0" lang="en-US" sz="4600" b="1" i="0" u="sng" strike="noStrike" kern="1200" cap="all"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Inclusionary Zoning</a:t>
            </a:r>
            <a:endParaRPr lang="en-US" sz="4600" dirty="0"/>
          </a:p>
        </p:txBody>
      </p:sp>
      <p:sp>
        <p:nvSpPr>
          <p:cNvPr id="3" name="Content Placeholder 2">
            <a:extLst>
              <a:ext uri="{FF2B5EF4-FFF2-40B4-BE49-F238E27FC236}">
                <a16:creationId xmlns:a16="http://schemas.microsoft.com/office/drawing/2014/main" id="{4A9D70AA-B0A2-6F18-FC04-068EC0EA5D4E}"/>
              </a:ext>
            </a:extLst>
          </p:cNvPr>
          <p:cNvSpPr>
            <a:spLocks noGrp="1"/>
          </p:cNvSpPr>
          <p:nvPr>
            <p:ph idx="1"/>
          </p:nvPr>
        </p:nvSpPr>
        <p:spPr>
          <a:xfrm>
            <a:off x="838200" y="1311564"/>
            <a:ext cx="10515600" cy="5044786"/>
          </a:xfrm>
        </p:spPr>
        <p:txBody>
          <a:bodyPr>
            <a:noAutofit/>
          </a:bodyPr>
          <a:lstStyle/>
          <a:p>
            <a:pPr marL="230188" indent="-230188">
              <a:lnSpc>
                <a:spcPct val="100000"/>
              </a:lnSpc>
              <a:spcBef>
                <a:spcPts val="0"/>
              </a:spcBef>
              <a:spcAft>
                <a:spcPts val="1200"/>
              </a:spcAft>
              <a:buSzPct val="125000"/>
            </a:pPr>
            <a:r>
              <a:rPr lang="en-US" sz="1800" b="1" u="sng" dirty="0">
                <a:latin typeface="Times New Roman" panose="02020603050405020304" pitchFamily="18" charset="0"/>
                <a:cs typeface="Times New Roman" panose="02020603050405020304" pitchFamily="18" charset="0"/>
              </a:rPr>
              <a:t>IZ Set Aside</a:t>
            </a:r>
            <a:r>
              <a:rPr lang="en-US" sz="1800" dirty="0">
                <a:latin typeface="Times New Roman" panose="02020603050405020304" pitchFamily="18" charset="0"/>
                <a:cs typeface="Times New Roman" panose="02020603050405020304" pitchFamily="18" charset="0"/>
              </a:rPr>
              <a:t>  The IZ set aside will exceed the minimum requirement of eight percent of the residential gross floor area of the project. The project will not avail itself of the exemption for Wesley students which otherwise would reduce the amount of IZ units offered.</a:t>
            </a:r>
          </a:p>
          <a:p>
            <a:pPr marL="230188" indent="-230188">
              <a:lnSpc>
                <a:spcPct val="100000"/>
              </a:lnSpc>
              <a:spcBef>
                <a:spcPts val="0"/>
              </a:spcBef>
              <a:spcAft>
                <a:spcPts val="1200"/>
              </a:spcAft>
              <a:buSzPct val="125000"/>
            </a:pPr>
            <a:r>
              <a:rPr lang="en-US" sz="1800" b="1" u="sng" dirty="0">
                <a:latin typeface="Times New Roman" panose="02020603050405020304" pitchFamily="18" charset="0"/>
                <a:cs typeface="Times New Roman" panose="02020603050405020304" pitchFamily="18" charset="0"/>
              </a:rPr>
              <a:t>Participation Eligibility</a:t>
            </a:r>
            <a:r>
              <a:rPr lang="en-US" sz="1800" dirty="0">
                <a:latin typeface="Times New Roman" panose="02020603050405020304" pitchFamily="18" charset="0"/>
                <a:cs typeface="Times New Roman" panose="02020603050405020304" pitchFamily="18" charset="0"/>
              </a:rPr>
              <a:t>  The PUD is proposing a privately administered IZ program which will apply standard  IZ affordability restrictions but limit participation to AU and Wesley students who will occupy the dorm. The proposal asks that the standard city, open lottery for participation not apply.</a:t>
            </a:r>
          </a:p>
          <a:p>
            <a:pPr marL="230188" indent="-230188">
              <a:lnSpc>
                <a:spcPct val="100000"/>
              </a:lnSpc>
              <a:spcBef>
                <a:spcPts val="0"/>
              </a:spcBef>
              <a:spcAft>
                <a:spcPts val="1200"/>
              </a:spcAft>
              <a:buSzPct val="125000"/>
            </a:pPr>
            <a:r>
              <a:rPr lang="en-US" sz="1800" b="1" u="sng" dirty="0">
                <a:latin typeface="Times New Roman" panose="02020603050405020304" pitchFamily="18" charset="0"/>
                <a:cs typeface="Times New Roman" panose="02020603050405020304" pitchFamily="18" charset="0"/>
              </a:rPr>
              <a:t>IZ Distribution</a:t>
            </a:r>
            <a:r>
              <a:rPr lang="en-US" sz="1800" dirty="0">
                <a:latin typeface="Times New Roman" panose="02020603050405020304" pitchFamily="18" charset="0"/>
                <a:cs typeface="Times New Roman" panose="02020603050405020304" pitchFamily="18" charset="0"/>
              </a:rPr>
              <a:t>  IZ will generally be applied to beds rather than units so as to ensure distribution among co-living apartments and ensure that IZ beds are not concentrated in a few co-living apartments. </a:t>
            </a:r>
          </a:p>
          <a:p>
            <a:pPr marL="230188" indent="-230188">
              <a:lnSpc>
                <a:spcPct val="100000"/>
              </a:lnSpc>
              <a:spcBef>
                <a:spcPts val="0"/>
              </a:spcBef>
              <a:spcAft>
                <a:spcPts val="1200"/>
              </a:spcAft>
              <a:buSzPct val="125000"/>
            </a:pPr>
            <a:r>
              <a:rPr lang="en-US" sz="1800" b="1" u="sng" dirty="0">
                <a:latin typeface="Times New Roman" panose="02020603050405020304" pitchFamily="18" charset="0"/>
                <a:cs typeface="Times New Roman" panose="02020603050405020304" pitchFamily="18" charset="0"/>
              </a:rPr>
              <a:t>Income/Affordability Standards  </a:t>
            </a:r>
            <a:r>
              <a:rPr lang="en-US" sz="1800" dirty="0">
                <a:latin typeface="Times New Roman" panose="02020603050405020304" pitchFamily="18" charset="0"/>
                <a:cs typeface="Times New Roman" panose="02020603050405020304" pitchFamily="18" charset="0"/>
              </a:rPr>
              <a:t>IZ affordability requirements will apply to the Project; 60% MFI for ten percent of the ground floor area and 50% MFI for beds generated by penthouse habitable space.</a:t>
            </a:r>
          </a:p>
          <a:p>
            <a:pPr marL="230188" indent="-230188">
              <a:lnSpc>
                <a:spcPct val="100000"/>
              </a:lnSpc>
              <a:spcBef>
                <a:spcPts val="0"/>
              </a:spcBef>
              <a:spcAft>
                <a:spcPts val="1200"/>
              </a:spcAft>
              <a:buSzPct val="125000"/>
            </a:pPr>
            <a:r>
              <a:rPr lang="en-US" sz="1800" b="1" u="sng" dirty="0">
                <a:latin typeface="Times New Roman" panose="02020603050405020304" pitchFamily="18" charset="0"/>
                <a:cs typeface="Times New Roman" panose="02020603050405020304" pitchFamily="18" charset="0"/>
              </a:rPr>
              <a:t>IZ Unit Standards</a:t>
            </a:r>
            <a:r>
              <a:rPr lang="en-US" sz="1800" dirty="0">
                <a:latin typeface="Times New Roman" panose="02020603050405020304" pitchFamily="18" charset="0"/>
                <a:cs typeface="Times New Roman" panose="02020603050405020304" pitchFamily="18" charset="0"/>
              </a:rPr>
              <a:t>  IZ units will meet all requirements regarding comparable quality as market rate units.</a:t>
            </a:r>
          </a:p>
          <a:p>
            <a:pPr marL="230188" marR="0" lvl="0" indent="-230188" algn="l" defTabSz="914400" rtl="0" eaLnBrk="1" fontAlgn="auto" latinLnBrk="0" hangingPunct="1">
              <a:lnSpc>
                <a:spcPct val="100000"/>
              </a:lnSpc>
              <a:spcBef>
                <a:spcPts val="0"/>
              </a:spcBef>
              <a:spcAft>
                <a:spcPts val="1200"/>
              </a:spcAft>
              <a:buClrTx/>
              <a:buSzPct val="125000"/>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Department of Housing and Community Development (“DHCD”) Oversight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Wesley and/or Landmark will be required to execute and record an affordable housing covenant to memorialize the IZ program details and provide enforceability. These covenants have been negotiated and approved with DHCD in a number of affordable projects in the District. 14 DCMR § 2225.</a:t>
            </a:r>
          </a:p>
        </p:txBody>
      </p:sp>
      <p:sp>
        <p:nvSpPr>
          <p:cNvPr id="4" name="Slide Number Placeholder 3">
            <a:extLst>
              <a:ext uri="{FF2B5EF4-FFF2-40B4-BE49-F238E27FC236}">
                <a16:creationId xmlns:a16="http://schemas.microsoft.com/office/drawing/2014/main" id="{CF922265-F6A5-2DD0-D44E-E2CC1EDE0725}"/>
              </a:ext>
            </a:extLst>
          </p:cNvPr>
          <p:cNvSpPr>
            <a:spLocks noGrp="1"/>
          </p:cNvSpPr>
          <p:nvPr>
            <p:ph type="sldNum" sz="quarter" idx="12"/>
          </p:nvPr>
        </p:nvSpPr>
        <p:spPr/>
        <p:txBody>
          <a:bodyPr/>
          <a:lstStyle/>
          <a:p>
            <a:fld id="{14599BAA-FB9E-426F-9861-4FD1DE7C2BEE}" type="slidenum">
              <a:rPr lang="en-US" smtClean="0"/>
              <a:t>9</a:t>
            </a:fld>
            <a:endParaRPr lang="en-US" dirty="0"/>
          </a:p>
        </p:txBody>
      </p:sp>
    </p:spTree>
    <p:extLst>
      <p:ext uri="{BB962C8B-B14F-4D97-AF65-F5344CB8AC3E}">
        <p14:creationId xmlns:p14="http://schemas.microsoft.com/office/powerpoint/2010/main" val="1376336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MoolBoran"/>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Light"/>
        <a:font script="Phag" typeface="Phagspa"/>
        <a:font script="Guru" typeface="Raavi"/>
        <a:font script="Osma" typeface="Ebrima"/>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DaunPenh"/>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a:font script="Phag" typeface="Phagspa"/>
        <a:font script="Guru" typeface="Raavi"/>
        <a:font script="Osma" typeface="Ebrim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2341</TotalTime>
  <Words>1084</Words>
  <Application>Microsoft Office PowerPoint</Application>
  <PresentationFormat>Widescreen</PresentationFormat>
  <Paragraphs>129</Paragraphs>
  <Slides>37</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Arial</vt:lpstr>
      <vt:lpstr>Calibri</vt:lpstr>
      <vt:lpstr>Calibri Light</vt:lpstr>
      <vt:lpstr>Courier New</vt:lpstr>
      <vt:lpstr>Times New Roman</vt:lpstr>
      <vt:lpstr>Office Theme</vt:lpstr>
      <vt:lpstr>2_Office Theme</vt:lpstr>
      <vt:lpstr>1_Office Theme</vt:lpstr>
      <vt:lpstr>Thrive in Place        Wesley PUD Application  Z.C. Case No. 23-08 Campus Plan (2023-2033) Z.C. Case No. 23-08(1) ANC 3D – August 14, 2023 www.wesleyseminary.edu/wesley-masterplan-updates</vt:lpstr>
      <vt:lpstr>introduction</vt:lpstr>
      <vt:lpstr>Procedural History</vt:lpstr>
      <vt:lpstr>AGENDA</vt:lpstr>
      <vt:lpstr>PLAN HIGHLIGHTS</vt:lpstr>
      <vt:lpstr>LIMITED REQUESTED ZONING FLEXIBILITY</vt:lpstr>
      <vt:lpstr>NEIGHBORHOOD AMENITIES</vt:lpstr>
      <vt:lpstr>PowerPoint Presentation</vt:lpstr>
      <vt:lpstr>Inclusionary Zoning</vt:lpstr>
      <vt:lpstr>CAMPUS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Comprehensive Transportation Review (CTR)</vt:lpstr>
      <vt:lpstr>Final TDM Plan and PMP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Wesley Theological Seminary</dc:title>
  <dc:creator>Stephen Karcha</dc:creator>
  <cp:lastModifiedBy>Author</cp:lastModifiedBy>
  <cp:revision>120</cp:revision>
  <cp:lastPrinted>2023-08-14T20:08:34Z</cp:lastPrinted>
  <dcterms:created xsi:type="dcterms:W3CDTF">1900-01-01T00:00:00Z</dcterms:created>
  <dcterms:modified xsi:type="dcterms:W3CDTF">2023-08-18T14:15:04Z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4871-7769-5094</vt:lpwstr>
  </property>
</Properties>
</file>