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Nunito Sans Extra Light Bold" panose="020B0604020202020204" charset="0"/>
      <p:regular r:id="rId20"/>
    </p:embeddedFont>
    <p:embeddedFont>
      <p:font typeface="Nunito Sans Regular" panose="020B0604020202020204" charset="0"/>
      <p:regular r:id="rId21"/>
    </p:embeddedFont>
    <p:embeddedFont>
      <p:font typeface="Nunito Sans Regular Bold" panose="020B0604020202020204" charset="0"/>
      <p:regular r:id="rId22"/>
    </p:embeddedFont>
    <p:embeddedFont>
      <p:font typeface="Nunito Sans Regular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3321" autoAdjust="0"/>
  </p:normalViewPr>
  <p:slideViewPr>
    <p:cSldViewPr>
      <p:cViewPr varScale="1">
        <p:scale>
          <a:sx n="45" d="100"/>
          <a:sy n="45" d="100"/>
        </p:scale>
        <p:origin x="75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6DF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239766">
            <a:off x="11104269" y="2542812"/>
            <a:ext cx="4803408" cy="9761726"/>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486" t="2841" r="-2627" b="4693"/>
              </a:stretch>
            </a:blipFill>
          </p:spPr>
        </p:sp>
      </p:grpSp>
      <p:grpSp>
        <p:nvGrpSpPr>
          <p:cNvPr id="5" name="Group 5"/>
          <p:cNvGrpSpPr>
            <a:grpSpLocks noChangeAspect="1"/>
          </p:cNvGrpSpPr>
          <p:nvPr/>
        </p:nvGrpSpPr>
        <p:grpSpPr>
          <a:xfrm rot="1239766">
            <a:off x="14773803" y="-7187446"/>
            <a:ext cx="4803408" cy="9761726"/>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486" t="2841" r="-2627" b="4693"/>
              </a:stretch>
            </a:blipFill>
          </p:spPr>
        </p:sp>
      </p:grpSp>
      <p:grpSp>
        <p:nvGrpSpPr>
          <p:cNvPr id="8" name="Group 8"/>
          <p:cNvGrpSpPr>
            <a:grpSpLocks noChangeAspect="1"/>
          </p:cNvGrpSpPr>
          <p:nvPr/>
        </p:nvGrpSpPr>
        <p:grpSpPr>
          <a:xfrm rot="1239766">
            <a:off x="14848636" y="8093720"/>
            <a:ext cx="4803408" cy="9761726"/>
            <a:chOff x="0" y="0"/>
            <a:chExt cx="5001260" cy="10163810"/>
          </a:xfrm>
        </p:grpSpPr>
        <p:sp>
          <p:nvSpPr>
            <p:cNvPr id="9" name="Freeform 9"/>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0" name="Freeform 10"/>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486" t="2841" r="-2627" b="4693"/>
              </a:stretch>
            </a:blipFill>
          </p:spPr>
        </p:sp>
      </p:grpSp>
      <p:grpSp>
        <p:nvGrpSpPr>
          <p:cNvPr id="11" name="Group 11"/>
          <p:cNvGrpSpPr>
            <a:grpSpLocks noChangeAspect="1"/>
          </p:cNvGrpSpPr>
          <p:nvPr/>
        </p:nvGrpSpPr>
        <p:grpSpPr>
          <a:xfrm rot="1239766">
            <a:off x="18518170" y="-1636538"/>
            <a:ext cx="4803408" cy="9761726"/>
            <a:chOff x="0" y="0"/>
            <a:chExt cx="5001260" cy="10163810"/>
          </a:xfrm>
        </p:grpSpPr>
        <p:sp>
          <p:nvSpPr>
            <p:cNvPr id="12" name="Freeform 12"/>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3" name="Freeform 13"/>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2941" t="2841" r="-3082" b="4693"/>
              </a:stretch>
            </a:blipFill>
          </p:spPr>
        </p:sp>
      </p:grpSp>
      <p:grpSp>
        <p:nvGrpSpPr>
          <p:cNvPr id="14" name="Group 14"/>
          <p:cNvGrpSpPr>
            <a:grpSpLocks noChangeAspect="1"/>
          </p:cNvGrpSpPr>
          <p:nvPr/>
        </p:nvGrpSpPr>
        <p:grpSpPr>
          <a:xfrm rot="1239766">
            <a:off x="8417949" y="-5521940"/>
            <a:ext cx="4803408" cy="9761726"/>
            <a:chOff x="0" y="0"/>
            <a:chExt cx="5001260" cy="10163810"/>
          </a:xfrm>
        </p:grpSpPr>
        <p:sp>
          <p:nvSpPr>
            <p:cNvPr id="15" name="Freeform 15"/>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6" name="Freeform 16"/>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486" t="2841" r="-2627" b="4693"/>
              </a:stretch>
            </a:blipFill>
          </p:spPr>
        </p:sp>
      </p:grpSp>
      <p:sp>
        <p:nvSpPr>
          <p:cNvPr id="17" name="TextBox 17"/>
          <p:cNvSpPr txBox="1"/>
          <p:nvPr/>
        </p:nvSpPr>
        <p:spPr>
          <a:xfrm>
            <a:off x="746855" y="3525174"/>
            <a:ext cx="8789612" cy="4623839"/>
          </a:xfrm>
          <a:prstGeom prst="rect">
            <a:avLst/>
          </a:prstGeom>
        </p:spPr>
        <p:txBody>
          <a:bodyPr lIns="0" tIns="0" rIns="0" bIns="0" rtlCol="0" anchor="t">
            <a:spAutoFit/>
          </a:bodyPr>
          <a:lstStyle/>
          <a:p>
            <a:pPr algn="ctr">
              <a:lnSpc>
                <a:spcPts val="12319"/>
              </a:lnSpc>
            </a:pPr>
            <a:r>
              <a:rPr lang="en-US" sz="8800" spc="228">
                <a:solidFill>
                  <a:srgbClr val="F8F8F8"/>
                </a:solidFill>
                <a:latin typeface="Nunito Sans Regular"/>
              </a:rPr>
              <a:t>GETTING STARTED WITH </a:t>
            </a:r>
          </a:p>
        </p:txBody>
      </p:sp>
      <p:sp>
        <p:nvSpPr>
          <p:cNvPr id="18" name="TextBox 18"/>
          <p:cNvSpPr txBox="1"/>
          <p:nvPr/>
        </p:nvSpPr>
        <p:spPr>
          <a:xfrm>
            <a:off x="746855" y="8048986"/>
            <a:ext cx="9054967" cy="1095606"/>
          </a:xfrm>
          <a:prstGeom prst="rect">
            <a:avLst/>
          </a:prstGeom>
        </p:spPr>
        <p:txBody>
          <a:bodyPr lIns="0" tIns="0" rIns="0" bIns="0" rtlCol="0" anchor="t">
            <a:spAutoFit/>
          </a:bodyPr>
          <a:lstStyle/>
          <a:p>
            <a:pPr algn="ctr">
              <a:lnSpc>
                <a:spcPts val="8960"/>
              </a:lnSpc>
            </a:pPr>
            <a:r>
              <a:rPr lang="en-US" sz="6400" spc="633">
                <a:solidFill>
                  <a:srgbClr val="FFFFFF"/>
                </a:solidFill>
                <a:latin typeface="Nunito Sans Regular"/>
              </a:rPr>
              <a:t>LiveSafe/WorkSafe</a:t>
            </a:r>
          </a:p>
        </p:txBody>
      </p:sp>
      <p:pic>
        <p:nvPicPr>
          <p:cNvPr id="19" name="Getting started with live safe">
            <a:hlinkClick r:id="" action="ppaction://media"/>
            <a:extLst>
              <a:ext uri="{FF2B5EF4-FFF2-40B4-BE49-F238E27FC236}">
                <a16:creationId xmlns:a16="http://schemas.microsoft.com/office/drawing/2014/main" id="{DA1952EC-5060-4BB7-8790-539C63182CD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8"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18016" y="1028700"/>
            <a:ext cx="3573508" cy="7262261"/>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780" t="2841" r="-2920" b="4693"/>
              </a:stretch>
            </a:blipFill>
          </p:spPr>
        </p:sp>
      </p:grpSp>
      <p:sp>
        <p:nvSpPr>
          <p:cNvPr id="5" name="TextBox 5"/>
          <p:cNvSpPr txBox="1"/>
          <p:nvPr/>
        </p:nvSpPr>
        <p:spPr>
          <a:xfrm>
            <a:off x="7352534" y="914400"/>
            <a:ext cx="8115300" cy="4802445"/>
          </a:xfrm>
          <a:prstGeom prst="rect">
            <a:avLst/>
          </a:prstGeom>
        </p:spPr>
        <p:txBody>
          <a:bodyPr lIns="0" tIns="0" rIns="0" bIns="0" rtlCol="0" anchor="t">
            <a:spAutoFit/>
          </a:bodyPr>
          <a:lstStyle/>
          <a:p>
            <a:pPr>
              <a:lnSpc>
                <a:spcPts val="12768"/>
              </a:lnSpc>
            </a:pPr>
            <a:r>
              <a:rPr lang="en-US" sz="9600">
                <a:solidFill>
                  <a:srgbClr val="000000"/>
                </a:solidFill>
                <a:latin typeface="Nunito Sans Extra Light Bold"/>
              </a:rPr>
              <a:t>Reporting COVID-19 Concerns</a:t>
            </a:r>
          </a:p>
        </p:txBody>
      </p:sp>
      <p:grpSp>
        <p:nvGrpSpPr>
          <p:cNvPr id="6" name="Group 6"/>
          <p:cNvGrpSpPr/>
          <p:nvPr/>
        </p:nvGrpSpPr>
        <p:grpSpPr>
          <a:xfrm>
            <a:off x="7352534" y="5929360"/>
            <a:ext cx="9344171" cy="4052297"/>
            <a:chOff x="0" y="0"/>
            <a:chExt cx="18289241" cy="7931516"/>
          </a:xfrm>
        </p:grpSpPr>
        <p:sp>
          <p:nvSpPr>
            <p:cNvPr id="7" name="Freeform 7"/>
            <p:cNvSpPr/>
            <p:nvPr/>
          </p:nvSpPr>
          <p:spPr>
            <a:xfrm>
              <a:off x="0" y="0"/>
              <a:ext cx="18289242" cy="7931517"/>
            </a:xfrm>
            <a:custGeom>
              <a:avLst/>
              <a:gdLst/>
              <a:ahLst/>
              <a:cxnLst/>
              <a:rect l="l" t="t" r="r" b="b"/>
              <a:pathLst>
                <a:path w="18289242" h="7931517">
                  <a:moveTo>
                    <a:pt x="18164781" y="7931517"/>
                  </a:moveTo>
                  <a:lnTo>
                    <a:pt x="124460" y="7931517"/>
                  </a:lnTo>
                  <a:cubicBezTo>
                    <a:pt x="55880" y="7931517"/>
                    <a:pt x="0" y="7875636"/>
                    <a:pt x="0" y="7807056"/>
                  </a:cubicBezTo>
                  <a:lnTo>
                    <a:pt x="0" y="124460"/>
                  </a:lnTo>
                  <a:cubicBezTo>
                    <a:pt x="0" y="55880"/>
                    <a:pt x="55880" y="0"/>
                    <a:pt x="124460" y="0"/>
                  </a:cubicBezTo>
                  <a:lnTo>
                    <a:pt x="18164781" y="0"/>
                  </a:lnTo>
                  <a:cubicBezTo>
                    <a:pt x="18233361" y="0"/>
                    <a:pt x="18289242" y="55880"/>
                    <a:pt x="18289242" y="124460"/>
                  </a:cubicBezTo>
                  <a:lnTo>
                    <a:pt x="18289242" y="7807057"/>
                  </a:lnTo>
                  <a:cubicBezTo>
                    <a:pt x="18289242" y="7875636"/>
                    <a:pt x="18233361" y="7931517"/>
                    <a:pt x="18164781" y="7931517"/>
                  </a:cubicBezTo>
                  <a:close/>
                </a:path>
              </a:pathLst>
            </a:custGeom>
            <a:solidFill>
              <a:srgbClr val="9E6DF7"/>
            </a:solidFill>
          </p:spPr>
        </p:sp>
      </p:grpSp>
      <p:sp>
        <p:nvSpPr>
          <p:cNvPr id="8" name="TextBox 8"/>
          <p:cNvSpPr txBox="1"/>
          <p:nvPr/>
        </p:nvSpPr>
        <p:spPr>
          <a:xfrm>
            <a:off x="7582051" y="6121927"/>
            <a:ext cx="8885137" cy="3804131"/>
          </a:xfrm>
          <a:prstGeom prst="rect">
            <a:avLst/>
          </a:prstGeom>
        </p:spPr>
        <p:txBody>
          <a:bodyPr lIns="0" tIns="0" rIns="0" bIns="0" rtlCol="0" anchor="t">
            <a:spAutoFit/>
          </a:bodyPr>
          <a:lstStyle/>
          <a:p>
            <a:pPr>
              <a:lnSpc>
                <a:spcPts val="3360"/>
              </a:lnSpc>
            </a:pPr>
            <a:r>
              <a:rPr lang="en-US" sz="2400">
                <a:solidFill>
                  <a:srgbClr val="F8F8F8"/>
                </a:solidFill>
                <a:latin typeface="Nunito Sans Regular"/>
              </a:rPr>
              <a:t>You can share any COVID-19 questions or concerns using the "Report a COVID-19 Concern" button featured on the homescreen.  When submitting your concern you have the ability to communicate anonymously, include pictures, videos and voice messages. </a:t>
            </a:r>
          </a:p>
          <a:p>
            <a:pPr>
              <a:lnSpc>
                <a:spcPts val="3360"/>
              </a:lnSpc>
            </a:pPr>
            <a:endParaRPr lang="en-US" sz="2400">
              <a:solidFill>
                <a:srgbClr val="F8F8F8"/>
              </a:solidFill>
              <a:latin typeface="Nunito Sans Regular"/>
            </a:endParaRPr>
          </a:p>
          <a:p>
            <a:pPr>
              <a:lnSpc>
                <a:spcPts val="3360"/>
              </a:lnSpc>
              <a:spcBef>
                <a:spcPct val="0"/>
              </a:spcBef>
            </a:pPr>
            <a:r>
              <a:rPr lang="en-US" sz="2400">
                <a:solidFill>
                  <a:srgbClr val="F8F8F8"/>
                </a:solidFill>
                <a:latin typeface="Nunito Sans Regular"/>
              </a:rPr>
              <a:t>Once the information has been submitted, it will be shared with a LiveSafe/WorkSafe administrator who can communicate with you using the app.</a:t>
            </a:r>
          </a:p>
        </p:txBody>
      </p:sp>
      <p:grpSp>
        <p:nvGrpSpPr>
          <p:cNvPr id="9" name="Group 9"/>
          <p:cNvGrpSpPr>
            <a:grpSpLocks noChangeAspect="1"/>
          </p:cNvGrpSpPr>
          <p:nvPr/>
        </p:nvGrpSpPr>
        <p:grpSpPr>
          <a:xfrm>
            <a:off x="2881035" y="2883497"/>
            <a:ext cx="3643008" cy="7403503"/>
            <a:chOff x="0" y="0"/>
            <a:chExt cx="5001260" cy="10163810"/>
          </a:xfrm>
        </p:grpSpPr>
        <p:sp>
          <p:nvSpPr>
            <p:cNvPr id="10" name="Freeform 10"/>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1" name="Freeform 11"/>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2780" t="2841" r="-2920" b="4693"/>
              </a:stretch>
            </a:blipFill>
          </p:spPr>
        </p:sp>
      </p:grpSp>
      <p:pic>
        <p:nvPicPr>
          <p:cNvPr id="12" name="Covid 19 concerns">
            <a:hlinkClick r:id="" action="ppaction://media"/>
            <a:extLst>
              <a:ext uri="{FF2B5EF4-FFF2-40B4-BE49-F238E27FC236}">
                <a16:creationId xmlns:a16="http://schemas.microsoft.com/office/drawing/2014/main" id="{984677B9-A87A-442E-993E-B9C28F7642E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7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43089" y="503898"/>
            <a:ext cx="4565976" cy="9279204"/>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049" t="2841" r="-7163" b="4693"/>
              </a:stretch>
            </a:blipFill>
          </p:spPr>
        </p:sp>
      </p:grpSp>
      <p:pic>
        <p:nvPicPr>
          <p:cNvPr id="5" name="Picture 5"/>
          <p:cNvPicPr>
            <a:picLocks noChangeAspect="1"/>
          </p:cNvPicPr>
          <p:nvPr/>
        </p:nvPicPr>
        <p:blipFill>
          <a:blip r:embed="rId6"/>
          <a:srcRect/>
          <a:stretch>
            <a:fillRect/>
          </a:stretch>
        </p:blipFill>
        <p:spPr>
          <a:xfrm>
            <a:off x="1620347" y="712890"/>
            <a:ext cx="1691237" cy="1309940"/>
          </a:xfrm>
          <a:prstGeom prst="rect">
            <a:avLst/>
          </a:prstGeom>
        </p:spPr>
      </p:pic>
      <p:grpSp>
        <p:nvGrpSpPr>
          <p:cNvPr id="6" name="Group 6"/>
          <p:cNvGrpSpPr/>
          <p:nvPr/>
        </p:nvGrpSpPr>
        <p:grpSpPr>
          <a:xfrm>
            <a:off x="9144000" y="3094960"/>
            <a:ext cx="6465109" cy="4097081"/>
            <a:chOff x="0" y="0"/>
            <a:chExt cx="8620146" cy="5462775"/>
          </a:xfrm>
        </p:grpSpPr>
        <p:sp>
          <p:nvSpPr>
            <p:cNvPr id="7" name="TextBox 7"/>
            <p:cNvSpPr txBox="1"/>
            <p:nvPr/>
          </p:nvSpPr>
          <p:spPr>
            <a:xfrm>
              <a:off x="0" y="3238108"/>
              <a:ext cx="8620146" cy="2224667"/>
            </a:xfrm>
            <a:prstGeom prst="rect">
              <a:avLst/>
            </a:prstGeom>
          </p:spPr>
          <p:txBody>
            <a:bodyPr lIns="0" tIns="0" rIns="0" bIns="0" rtlCol="0" anchor="t">
              <a:spAutoFit/>
            </a:bodyPr>
            <a:lstStyle/>
            <a:p>
              <a:pPr algn="ctr">
                <a:lnSpc>
                  <a:spcPts val="3360"/>
                </a:lnSpc>
                <a:spcBef>
                  <a:spcPct val="0"/>
                </a:spcBef>
              </a:pPr>
              <a:r>
                <a:rPr lang="en-US" sz="2400">
                  <a:solidFill>
                    <a:srgbClr val="F8F8F8"/>
                  </a:solidFill>
                  <a:latin typeface="Nunito Sans Regular"/>
                </a:rPr>
                <a:t>Tap the three horizontal lines at the top left corner of the app to access your app activity, WorkSafe for Wesley information and your LiveSafe/WorkSafe settings</a:t>
              </a:r>
            </a:p>
          </p:txBody>
        </p:sp>
        <p:sp>
          <p:nvSpPr>
            <p:cNvPr id="8" name="TextBox 8"/>
            <p:cNvSpPr txBox="1"/>
            <p:nvPr/>
          </p:nvSpPr>
          <p:spPr>
            <a:xfrm>
              <a:off x="0" y="-123825"/>
              <a:ext cx="8620146" cy="2919062"/>
            </a:xfrm>
            <a:prstGeom prst="rect">
              <a:avLst/>
            </a:prstGeom>
          </p:spPr>
          <p:txBody>
            <a:bodyPr lIns="0" tIns="0" rIns="0" bIns="0" rtlCol="0" anchor="t">
              <a:spAutoFit/>
            </a:bodyPr>
            <a:lstStyle/>
            <a:p>
              <a:pPr algn="ctr">
                <a:lnSpc>
                  <a:spcPts val="8960"/>
                </a:lnSpc>
                <a:spcBef>
                  <a:spcPct val="0"/>
                </a:spcBef>
              </a:pPr>
              <a:r>
                <a:rPr lang="en-US" sz="6400">
                  <a:solidFill>
                    <a:srgbClr val="F8F8F8"/>
                  </a:solidFill>
                  <a:latin typeface="Nunito Sans Regular"/>
                </a:rPr>
                <a:t>ADDITIONAL FEATURES</a:t>
              </a:r>
            </a:p>
          </p:txBody>
        </p:sp>
      </p:grpSp>
      <p:pic>
        <p:nvPicPr>
          <p:cNvPr id="9" name="Picture 9"/>
          <p:cNvPicPr>
            <a:picLocks noChangeAspect="1"/>
          </p:cNvPicPr>
          <p:nvPr/>
        </p:nvPicPr>
        <p:blipFill>
          <a:blip r:embed="rId7"/>
          <a:srcRect/>
          <a:stretch>
            <a:fillRect/>
          </a:stretch>
        </p:blipFill>
        <p:spPr>
          <a:xfrm rot="-9272688">
            <a:off x="2977250" y="2505943"/>
            <a:ext cx="4545717" cy="1165357"/>
          </a:xfrm>
          <a:prstGeom prst="rect">
            <a:avLst/>
          </a:prstGeom>
        </p:spPr>
      </p:pic>
      <p:pic>
        <p:nvPicPr>
          <p:cNvPr id="11" name="Intro to additional info">
            <a:hlinkClick r:id="" action="ppaction://media"/>
            <a:extLst>
              <a:ext uri="{FF2B5EF4-FFF2-40B4-BE49-F238E27FC236}">
                <a16:creationId xmlns:a16="http://schemas.microsoft.com/office/drawing/2014/main" id="{E660B92E-4DDC-4CC6-BDEB-BB132C0DBC6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2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1942657" y="3513797"/>
            <a:ext cx="5316643" cy="2386411"/>
            <a:chOff x="0" y="0"/>
            <a:chExt cx="7088857" cy="3181881"/>
          </a:xfrm>
        </p:grpSpPr>
        <p:sp>
          <p:nvSpPr>
            <p:cNvPr id="3" name="TextBox 3"/>
            <p:cNvSpPr txBox="1"/>
            <p:nvPr/>
          </p:nvSpPr>
          <p:spPr>
            <a:xfrm>
              <a:off x="0" y="957214"/>
              <a:ext cx="7088857" cy="2224667"/>
            </a:xfrm>
            <a:prstGeom prst="rect">
              <a:avLst/>
            </a:prstGeom>
          </p:spPr>
          <p:txBody>
            <a:bodyPr lIns="0" tIns="0" rIns="0" bIns="0" rtlCol="0" anchor="t">
              <a:spAutoFit/>
            </a:bodyPr>
            <a:lstStyle/>
            <a:p>
              <a:pPr>
                <a:lnSpc>
                  <a:spcPts val="3360"/>
                </a:lnSpc>
                <a:spcBef>
                  <a:spcPct val="0"/>
                </a:spcBef>
              </a:pPr>
              <a:r>
                <a:rPr lang="en-US" sz="2400">
                  <a:solidFill>
                    <a:srgbClr val="000000"/>
                  </a:solidFill>
                  <a:latin typeface="Nunito Sans Regular"/>
                </a:rPr>
                <a:t>From here you are able to view and edit your LiveSafe/WorkSafe profile, manage the organizations you subscribe to and find app help. </a:t>
              </a:r>
            </a:p>
          </p:txBody>
        </p:sp>
        <p:sp>
          <p:nvSpPr>
            <p:cNvPr id="4" name="TextBox 4"/>
            <p:cNvSpPr txBox="1"/>
            <p:nvPr/>
          </p:nvSpPr>
          <p:spPr>
            <a:xfrm>
              <a:off x="0" y="-47625"/>
              <a:ext cx="7088857" cy="561968"/>
            </a:xfrm>
            <a:prstGeom prst="rect">
              <a:avLst/>
            </a:prstGeom>
          </p:spPr>
          <p:txBody>
            <a:bodyPr lIns="0" tIns="0" rIns="0" bIns="0" rtlCol="0" anchor="t">
              <a:spAutoFit/>
            </a:bodyPr>
            <a:lstStyle/>
            <a:p>
              <a:pPr>
                <a:lnSpc>
                  <a:spcPts val="3639"/>
                </a:lnSpc>
                <a:spcBef>
                  <a:spcPct val="0"/>
                </a:spcBef>
              </a:pPr>
              <a:r>
                <a:rPr lang="en-US" sz="2599">
                  <a:solidFill>
                    <a:srgbClr val="9E6DF7"/>
                  </a:solidFill>
                  <a:latin typeface="Nunito Sans Regular Bold"/>
                </a:rPr>
                <a:t>SETTINGS</a:t>
              </a:r>
            </a:p>
          </p:txBody>
        </p:sp>
      </p:grpSp>
      <p:grpSp>
        <p:nvGrpSpPr>
          <p:cNvPr id="5" name="Group 5"/>
          <p:cNvGrpSpPr/>
          <p:nvPr/>
        </p:nvGrpSpPr>
        <p:grpSpPr>
          <a:xfrm>
            <a:off x="1028700" y="2148290"/>
            <a:ext cx="5316643" cy="3236853"/>
            <a:chOff x="0" y="0"/>
            <a:chExt cx="7088857" cy="4315804"/>
          </a:xfrm>
        </p:grpSpPr>
        <p:sp>
          <p:nvSpPr>
            <p:cNvPr id="6" name="TextBox 6"/>
            <p:cNvSpPr txBox="1"/>
            <p:nvPr/>
          </p:nvSpPr>
          <p:spPr>
            <a:xfrm>
              <a:off x="0" y="957214"/>
              <a:ext cx="7088857" cy="3358590"/>
            </a:xfrm>
            <a:prstGeom prst="rect">
              <a:avLst/>
            </a:prstGeom>
          </p:spPr>
          <p:txBody>
            <a:bodyPr lIns="0" tIns="0" rIns="0" bIns="0" rtlCol="0" anchor="t">
              <a:spAutoFit/>
            </a:bodyPr>
            <a:lstStyle/>
            <a:p>
              <a:pPr>
                <a:lnSpc>
                  <a:spcPts val="3360"/>
                </a:lnSpc>
                <a:spcBef>
                  <a:spcPct val="0"/>
                </a:spcBef>
              </a:pPr>
              <a:r>
                <a:rPr lang="en-US" sz="2400">
                  <a:solidFill>
                    <a:srgbClr val="000000"/>
                  </a:solidFill>
                  <a:latin typeface="Nunito Sans Regular"/>
                </a:rPr>
                <a:t>All of your COVID-19 concerns and questions reports submissions.  You can also view the details of your submissions and any subsequent conversations you may have had with administrators</a:t>
              </a:r>
            </a:p>
          </p:txBody>
        </p:sp>
        <p:sp>
          <p:nvSpPr>
            <p:cNvPr id="7" name="TextBox 7"/>
            <p:cNvSpPr txBox="1"/>
            <p:nvPr/>
          </p:nvSpPr>
          <p:spPr>
            <a:xfrm>
              <a:off x="0" y="-47625"/>
              <a:ext cx="7088857" cy="561968"/>
            </a:xfrm>
            <a:prstGeom prst="rect">
              <a:avLst/>
            </a:prstGeom>
          </p:spPr>
          <p:txBody>
            <a:bodyPr lIns="0" tIns="0" rIns="0" bIns="0" rtlCol="0" anchor="t">
              <a:spAutoFit/>
            </a:bodyPr>
            <a:lstStyle/>
            <a:p>
              <a:pPr>
                <a:lnSpc>
                  <a:spcPts val="3639"/>
                </a:lnSpc>
                <a:spcBef>
                  <a:spcPct val="0"/>
                </a:spcBef>
              </a:pPr>
              <a:r>
                <a:rPr lang="en-US" sz="2599">
                  <a:solidFill>
                    <a:srgbClr val="9E6DF7"/>
                  </a:solidFill>
                  <a:latin typeface="Nunito Sans Regular Bold"/>
                </a:rPr>
                <a:t>MY ACTIVITY </a:t>
              </a:r>
            </a:p>
          </p:txBody>
        </p:sp>
      </p:grpSp>
      <p:grpSp>
        <p:nvGrpSpPr>
          <p:cNvPr id="8" name="Group 8"/>
          <p:cNvGrpSpPr>
            <a:grpSpLocks noChangeAspect="1"/>
          </p:cNvGrpSpPr>
          <p:nvPr/>
        </p:nvGrpSpPr>
        <p:grpSpPr>
          <a:xfrm>
            <a:off x="6725840" y="917280"/>
            <a:ext cx="4159154" cy="8452439"/>
            <a:chOff x="0" y="0"/>
            <a:chExt cx="5001260" cy="10163810"/>
          </a:xfrm>
        </p:grpSpPr>
        <p:sp>
          <p:nvSpPr>
            <p:cNvPr id="9" name="Freeform 9"/>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0" name="Freeform 10"/>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780" t="2841" r="-2920" b="4693"/>
              </a:stretch>
            </a:blipFill>
          </p:spPr>
        </p:sp>
      </p:grpSp>
      <p:grpSp>
        <p:nvGrpSpPr>
          <p:cNvPr id="11" name="Group 11"/>
          <p:cNvGrpSpPr/>
          <p:nvPr/>
        </p:nvGrpSpPr>
        <p:grpSpPr>
          <a:xfrm>
            <a:off x="1028700" y="6205025"/>
            <a:ext cx="5316643" cy="2811632"/>
            <a:chOff x="0" y="0"/>
            <a:chExt cx="7088857" cy="3748843"/>
          </a:xfrm>
        </p:grpSpPr>
        <p:sp>
          <p:nvSpPr>
            <p:cNvPr id="12" name="TextBox 12"/>
            <p:cNvSpPr txBox="1"/>
            <p:nvPr/>
          </p:nvSpPr>
          <p:spPr>
            <a:xfrm>
              <a:off x="0" y="957214"/>
              <a:ext cx="7088857" cy="2791628"/>
            </a:xfrm>
            <a:prstGeom prst="rect">
              <a:avLst/>
            </a:prstGeom>
          </p:spPr>
          <p:txBody>
            <a:bodyPr lIns="0" tIns="0" rIns="0" bIns="0" rtlCol="0" anchor="t">
              <a:spAutoFit/>
            </a:bodyPr>
            <a:lstStyle/>
            <a:p>
              <a:pPr>
                <a:lnSpc>
                  <a:spcPts val="3360"/>
                </a:lnSpc>
                <a:spcBef>
                  <a:spcPct val="0"/>
                </a:spcBef>
              </a:pPr>
              <a:r>
                <a:rPr lang="en-US" sz="2400">
                  <a:solidFill>
                    <a:srgbClr val="000000"/>
                  </a:solidFill>
                  <a:latin typeface="Nunito Sans Regular"/>
                </a:rPr>
                <a:t>Tap here to find COVID-19 CDC resources and access the Safety Map.  The Safety Map provides the location of hospitals, fire departments, police stations and AEDs. </a:t>
              </a:r>
            </a:p>
          </p:txBody>
        </p:sp>
        <p:sp>
          <p:nvSpPr>
            <p:cNvPr id="13" name="TextBox 13"/>
            <p:cNvSpPr txBox="1"/>
            <p:nvPr/>
          </p:nvSpPr>
          <p:spPr>
            <a:xfrm>
              <a:off x="0" y="-47625"/>
              <a:ext cx="7088857" cy="561968"/>
            </a:xfrm>
            <a:prstGeom prst="rect">
              <a:avLst/>
            </a:prstGeom>
          </p:spPr>
          <p:txBody>
            <a:bodyPr lIns="0" tIns="0" rIns="0" bIns="0" rtlCol="0" anchor="t">
              <a:spAutoFit/>
            </a:bodyPr>
            <a:lstStyle/>
            <a:p>
              <a:pPr>
                <a:lnSpc>
                  <a:spcPts val="3639"/>
                </a:lnSpc>
                <a:spcBef>
                  <a:spcPct val="0"/>
                </a:spcBef>
              </a:pPr>
              <a:r>
                <a:rPr lang="en-US" sz="2599">
                  <a:solidFill>
                    <a:srgbClr val="9E6DF7"/>
                  </a:solidFill>
                  <a:latin typeface="Nunito Sans Regular Bold"/>
                </a:rPr>
                <a:t>WORKSAFE FOR WESLEY INFO</a:t>
              </a:r>
            </a:p>
          </p:txBody>
        </p:sp>
      </p:grpSp>
      <p:pic>
        <p:nvPicPr>
          <p:cNvPr id="14" name="additional info">
            <a:hlinkClick r:id="" action="ppaction://media"/>
            <a:extLst>
              <a:ext uri="{FF2B5EF4-FFF2-40B4-BE49-F238E27FC236}">
                <a16:creationId xmlns:a16="http://schemas.microsoft.com/office/drawing/2014/main" id="{490983D7-40B9-4B59-B8B8-7E3738250B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8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E6DF7"/>
        </a:solidFill>
        <a:effectLst/>
      </p:bgPr>
    </p:bg>
    <p:spTree>
      <p:nvGrpSpPr>
        <p:cNvPr id="1" name=""/>
        <p:cNvGrpSpPr/>
        <p:nvPr/>
      </p:nvGrpSpPr>
      <p:grpSpPr>
        <a:xfrm>
          <a:off x="0" y="0"/>
          <a:ext cx="0" cy="0"/>
          <a:chOff x="0" y="0"/>
          <a:chExt cx="0" cy="0"/>
        </a:xfrm>
      </p:grpSpPr>
      <p:grpSp>
        <p:nvGrpSpPr>
          <p:cNvPr id="2" name="Group 2"/>
          <p:cNvGrpSpPr/>
          <p:nvPr/>
        </p:nvGrpSpPr>
        <p:grpSpPr>
          <a:xfrm>
            <a:off x="9007555" y="1028700"/>
            <a:ext cx="8251745" cy="2392695"/>
            <a:chOff x="0" y="0"/>
            <a:chExt cx="17828143" cy="5169490"/>
          </a:xfrm>
        </p:grpSpPr>
        <p:sp>
          <p:nvSpPr>
            <p:cNvPr id="3" name="Freeform 3"/>
            <p:cNvSpPr/>
            <p:nvPr/>
          </p:nvSpPr>
          <p:spPr>
            <a:xfrm>
              <a:off x="0" y="0"/>
              <a:ext cx="17828143" cy="5169491"/>
            </a:xfrm>
            <a:custGeom>
              <a:avLst/>
              <a:gdLst/>
              <a:ahLst/>
              <a:cxnLst/>
              <a:rect l="l" t="t" r="r" b="b"/>
              <a:pathLst>
                <a:path w="17828143" h="5169491">
                  <a:moveTo>
                    <a:pt x="17703684" y="5169490"/>
                  </a:moveTo>
                  <a:lnTo>
                    <a:pt x="124460" y="5169490"/>
                  </a:lnTo>
                  <a:cubicBezTo>
                    <a:pt x="55880" y="5169490"/>
                    <a:pt x="0" y="5113610"/>
                    <a:pt x="0" y="5045030"/>
                  </a:cubicBezTo>
                  <a:lnTo>
                    <a:pt x="0" y="124460"/>
                  </a:lnTo>
                  <a:cubicBezTo>
                    <a:pt x="0" y="55880"/>
                    <a:pt x="55880" y="0"/>
                    <a:pt x="124460" y="0"/>
                  </a:cubicBezTo>
                  <a:lnTo>
                    <a:pt x="17703684" y="0"/>
                  </a:lnTo>
                  <a:cubicBezTo>
                    <a:pt x="17772262" y="0"/>
                    <a:pt x="17828143" y="55880"/>
                    <a:pt x="17828143" y="124460"/>
                  </a:cubicBezTo>
                  <a:lnTo>
                    <a:pt x="17828143" y="5045030"/>
                  </a:lnTo>
                  <a:cubicBezTo>
                    <a:pt x="17828143" y="5113610"/>
                    <a:pt x="17772262" y="5169491"/>
                    <a:pt x="17703684" y="5169491"/>
                  </a:cubicBezTo>
                  <a:close/>
                </a:path>
              </a:pathLst>
            </a:custGeom>
            <a:solidFill>
              <a:srgbClr val="F8F8F8"/>
            </a:solidFill>
          </p:spPr>
        </p:sp>
      </p:grpSp>
      <p:sp>
        <p:nvSpPr>
          <p:cNvPr id="4" name="TextBox 4"/>
          <p:cNvSpPr txBox="1"/>
          <p:nvPr/>
        </p:nvSpPr>
        <p:spPr>
          <a:xfrm>
            <a:off x="9144000" y="1281402"/>
            <a:ext cx="8115300" cy="1843726"/>
          </a:xfrm>
          <a:prstGeom prst="rect">
            <a:avLst/>
          </a:prstGeom>
        </p:spPr>
        <p:txBody>
          <a:bodyPr lIns="0" tIns="0" rIns="0" bIns="0" rtlCol="0" anchor="t">
            <a:spAutoFit/>
          </a:bodyPr>
          <a:lstStyle/>
          <a:p>
            <a:pPr>
              <a:lnSpc>
                <a:spcPts val="2937"/>
              </a:lnSpc>
              <a:spcBef>
                <a:spcPct val="0"/>
              </a:spcBef>
            </a:pPr>
            <a:r>
              <a:rPr lang="en-US" sz="2098">
                <a:solidFill>
                  <a:srgbClr val="000000"/>
                </a:solidFill>
                <a:latin typeface="Nunito Sans Regular"/>
              </a:rPr>
              <a:t>Wesley does not ask for or collect any private health information. The health survey that is deployed is owned and operated by Wesley and not LiveSafe/WorkSafe.  They do not see or store that information. The survey is based strictly on the CDC guidance regarding COVID-19 symptoms.</a:t>
            </a:r>
          </a:p>
        </p:txBody>
      </p:sp>
      <p:sp>
        <p:nvSpPr>
          <p:cNvPr id="5" name="TextBox 5"/>
          <p:cNvSpPr txBox="1"/>
          <p:nvPr/>
        </p:nvSpPr>
        <p:spPr>
          <a:xfrm>
            <a:off x="1028700" y="904875"/>
            <a:ext cx="7206695" cy="2220253"/>
          </a:xfrm>
          <a:prstGeom prst="rect">
            <a:avLst/>
          </a:prstGeom>
        </p:spPr>
        <p:txBody>
          <a:bodyPr lIns="0" tIns="0" rIns="0" bIns="0" rtlCol="0" anchor="t">
            <a:spAutoFit/>
          </a:bodyPr>
          <a:lstStyle/>
          <a:p>
            <a:pPr>
              <a:lnSpc>
                <a:spcPts val="8960"/>
              </a:lnSpc>
              <a:spcBef>
                <a:spcPct val="0"/>
              </a:spcBef>
            </a:pPr>
            <a:r>
              <a:rPr lang="en-US" sz="6400">
                <a:solidFill>
                  <a:srgbClr val="F8F8F8"/>
                </a:solidFill>
                <a:latin typeface="Nunito Sans Regular"/>
              </a:rPr>
              <a:t>THINGS TO REMEMBER</a:t>
            </a:r>
          </a:p>
        </p:txBody>
      </p:sp>
      <p:grpSp>
        <p:nvGrpSpPr>
          <p:cNvPr id="6" name="Group 6"/>
          <p:cNvGrpSpPr/>
          <p:nvPr/>
        </p:nvGrpSpPr>
        <p:grpSpPr>
          <a:xfrm>
            <a:off x="9007555" y="6260023"/>
            <a:ext cx="8251745" cy="2392695"/>
            <a:chOff x="0" y="0"/>
            <a:chExt cx="17828143" cy="5169490"/>
          </a:xfrm>
        </p:grpSpPr>
        <p:sp>
          <p:nvSpPr>
            <p:cNvPr id="7" name="Freeform 7"/>
            <p:cNvSpPr/>
            <p:nvPr/>
          </p:nvSpPr>
          <p:spPr>
            <a:xfrm>
              <a:off x="0" y="0"/>
              <a:ext cx="17828143" cy="5169491"/>
            </a:xfrm>
            <a:custGeom>
              <a:avLst/>
              <a:gdLst/>
              <a:ahLst/>
              <a:cxnLst/>
              <a:rect l="l" t="t" r="r" b="b"/>
              <a:pathLst>
                <a:path w="17828143" h="5169491">
                  <a:moveTo>
                    <a:pt x="17703684" y="5169490"/>
                  </a:moveTo>
                  <a:lnTo>
                    <a:pt x="124460" y="5169490"/>
                  </a:lnTo>
                  <a:cubicBezTo>
                    <a:pt x="55880" y="5169490"/>
                    <a:pt x="0" y="5113610"/>
                    <a:pt x="0" y="5045030"/>
                  </a:cubicBezTo>
                  <a:lnTo>
                    <a:pt x="0" y="124460"/>
                  </a:lnTo>
                  <a:cubicBezTo>
                    <a:pt x="0" y="55880"/>
                    <a:pt x="55880" y="0"/>
                    <a:pt x="124460" y="0"/>
                  </a:cubicBezTo>
                  <a:lnTo>
                    <a:pt x="17703684" y="0"/>
                  </a:lnTo>
                  <a:cubicBezTo>
                    <a:pt x="17772262" y="0"/>
                    <a:pt x="17828143" y="55880"/>
                    <a:pt x="17828143" y="124460"/>
                  </a:cubicBezTo>
                  <a:lnTo>
                    <a:pt x="17828143" y="5045030"/>
                  </a:lnTo>
                  <a:cubicBezTo>
                    <a:pt x="17828143" y="5113610"/>
                    <a:pt x="17772262" y="5169491"/>
                    <a:pt x="17703684" y="5169491"/>
                  </a:cubicBezTo>
                  <a:close/>
                </a:path>
              </a:pathLst>
            </a:custGeom>
            <a:solidFill>
              <a:srgbClr val="F8F8F8"/>
            </a:solidFill>
          </p:spPr>
        </p:sp>
      </p:grpSp>
      <p:sp>
        <p:nvSpPr>
          <p:cNvPr id="8" name="TextBox 8"/>
          <p:cNvSpPr txBox="1"/>
          <p:nvPr/>
        </p:nvSpPr>
        <p:spPr>
          <a:xfrm>
            <a:off x="9144000" y="6598309"/>
            <a:ext cx="6883440" cy="1678025"/>
          </a:xfrm>
          <a:prstGeom prst="rect">
            <a:avLst/>
          </a:prstGeom>
        </p:spPr>
        <p:txBody>
          <a:bodyPr lIns="0" tIns="0" rIns="0" bIns="0" rtlCol="0" anchor="t">
            <a:spAutoFit/>
          </a:bodyPr>
          <a:lstStyle/>
          <a:p>
            <a:pPr>
              <a:lnSpc>
                <a:spcPts val="3360"/>
              </a:lnSpc>
              <a:spcBef>
                <a:spcPct val="0"/>
              </a:spcBef>
            </a:pPr>
            <a:r>
              <a:rPr lang="en-US" sz="2400">
                <a:solidFill>
                  <a:srgbClr val="000000"/>
                </a:solidFill>
                <a:latin typeface="Nunito Sans Regular"/>
              </a:rPr>
              <a:t>App users are always in control of whether or not their location services are activated on their mobile device. Users can always remain anonymous when chatting or reporting information </a:t>
            </a:r>
          </a:p>
        </p:txBody>
      </p:sp>
      <p:pic>
        <p:nvPicPr>
          <p:cNvPr id="9" name="Things to remember">
            <a:hlinkClick r:id="" action="ppaction://media"/>
            <a:extLst>
              <a:ext uri="{FF2B5EF4-FFF2-40B4-BE49-F238E27FC236}">
                <a16:creationId xmlns:a16="http://schemas.microsoft.com/office/drawing/2014/main" id="{A22107F1-A834-4202-BD7B-B1CB856D6D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2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grpSp>
        <p:nvGrpSpPr>
          <p:cNvPr id="2" name="Group 2"/>
          <p:cNvGrpSpPr/>
          <p:nvPr/>
        </p:nvGrpSpPr>
        <p:grpSpPr>
          <a:xfrm>
            <a:off x="11498524" y="7911431"/>
            <a:ext cx="5760776" cy="1346869"/>
            <a:chOff x="0" y="0"/>
            <a:chExt cx="12446330" cy="2909951"/>
          </a:xfrm>
        </p:grpSpPr>
        <p:sp>
          <p:nvSpPr>
            <p:cNvPr id="3" name="Freeform 3"/>
            <p:cNvSpPr/>
            <p:nvPr/>
          </p:nvSpPr>
          <p:spPr>
            <a:xfrm>
              <a:off x="0" y="0"/>
              <a:ext cx="12446330" cy="2909951"/>
            </a:xfrm>
            <a:custGeom>
              <a:avLst/>
              <a:gdLst/>
              <a:ahLst/>
              <a:cxnLst/>
              <a:rect l="l" t="t" r="r" b="b"/>
              <a:pathLst>
                <a:path w="12446330" h="2909951">
                  <a:moveTo>
                    <a:pt x="12321870" y="2909951"/>
                  </a:moveTo>
                  <a:lnTo>
                    <a:pt x="124460" y="2909951"/>
                  </a:lnTo>
                  <a:cubicBezTo>
                    <a:pt x="55880" y="2909951"/>
                    <a:pt x="0" y="2854071"/>
                    <a:pt x="0" y="2785491"/>
                  </a:cubicBezTo>
                  <a:lnTo>
                    <a:pt x="0" y="124460"/>
                  </a:lnTo>
                  <a:cubicBezTo>
                    <a:pt x="0" y="55880"/>
                    <a:pt x="55880" y="0"/>
                    <a:pt x="124460" y="0"/>
                  </a:cubicBezTo>
                  <a:lnTo>
                    <a:pt x="12321870" y="0"/>
                  </a:lnTo>
                  <a:cubicBezTo>
                    <a:pt x="12390451" y="0"/>
                    <a:pt x="12446330" y="55880"/>
                    <a:pt x="12446330" y="124460"/>
                  </a:cubicBezTo>
                  <a:lnTo>
                    <a:pt x="12446330" y="2785491"/>
                  </a:lnTo>
                  <a:cubicBezTo>
                    <a:pt x="12446330" y="2854071"/>
                    <a:pt x="12390451" y="2909951"/>
                    <a:pt x="12321870" y="2909951"/>
                  </a:cubicBezTo>
                  <a:close/>
                </a:path>
              </a:pathLst>
            </a:custGeom>
            <a:solidFill>
              <a:srgbClr val="9E6DF7"/>
            </a:solidFill>
          </p:spPr>
        </p:sp>
      </p:grpSp>
      <p:grpSp>
        <p:nvGrpSpPr>
          <p:cNvPr id="6" name="Group 6"/>
          <p:cNvGrpSpPr/>
          <p:nvPr/>
        </p:nvGrpSpPr>
        <p:grpSpPr>
          <a:xfrm>
            <a:off x="11498524" y="4470066"/>
            <a:ext cx="5760776" cy="1346869"/>
            <a:chOff x="0" y="0"/>
            <a:chExt cx="12446330" cy="2909951"/>
          </a:xfrm>
        </p:grpSpPr>
        <p:sp>
          <p:nvSpPr>
            <p:cNvPr id="7" name="Freeform 7"/>
            <p:cNvSpPr/>
            <p:nvPr/>
          </p:nvSpPr>
          <p:spPr>
            <a:xfrm>
              <a:off x="0" y="0"/>
              <a:ext cx="12446330" cy="2909951"/>
            </a:xfrm>
            <a:custGeom>
              <a:avLst/>
              <a:gdLst/>
              <a:ahLst/>
              <a:cxnLst/>
              <a:rect l="l" t="t" r="r" b="b"/>
              <a:pathLst>
                <a:path w="12446330" h="2909951">
                  <a:moveTo>
                    <a:pt x="12321870" y="2909951"/>
                  </a:moveTo>
                  <a:lnTo>
                    <a:pt x="124460" y="2909951"/>
                  </a:lnTo>
                  <a:cubicBezTo>
                    <a:pt x="55880" y="2909951"/>
                    <a:pt x="0" y="2854071"/>
                    <a:pt x="0" y="2785491"/>
                  </a:cubicBezTo>
                  <a:lnTo>
                    <a:pt x="0" y="124460"/>
                  </a:lnTo>
                  <a:cubicBezTo>
                    <a:pt x="0" y="55880"/>
                    <a:pt x="55880" y="0"/>
                    <a:pt x="124460" y="0"/>
                  </a:cubicBezTo>
                  <a:lnTo>
                    <a:pt x="12321870" y="0"/>
                  </a:lnTo>
                  <a:cubicBezTo>
                    <a:pt x="12390451" y="0"/>
                    <a:pt x="12446330" y="55880"/>
                    <a:pt x="12446330" y="124460"/>
                  </a:cubicBezTo>
                  <a:lnTo>
                    <a:pt x="12446330" y="2785491"/>
                  </a:lnTo>
                  <a:cubicBezTo>
                    <a:pt x="12446330" y="2854071"/>
                    <a:pt x="12390451" y="2909951"/>
                    <a:pt x="12321870" y="2909951"/>
                  </a:cubicBezTo>
                  <a:close/>
                </a:path>
              </a:pathLst>
            </a:custGeom>
            <a:solidFill>
              <a:srgbClr val="9E6DF7"/>
            </a:solidFill>
          </p:spPr>
        </p:sp>
      </p:grpSp>
      <p:sp>
        <p:nvSpPr>
          <p:cNvPr id="8" name="TextBox 8"/>
          <p:cNvSpPr txBox="1"/>
          <p:nvPr/>
        </p:nvSpPr>
        <p:spPr>
          <a:xfrm>
            <a:off x="11498524" y="904875"/>
            <a:ext cx="5760776" cy="1090759"/>
          </a:xfrm>
          <a:prstGeom prst="rect">
            <a:avLst/>
          </a:prstGeom>
        </p:spPr>
        <p:txBody>
          <a:bodyPr lIns="0" tIns="0" rIns="0" bIns="0" rtlCol="0" anchor="t">
            <a:spAutoFit/>
          </a:bodyPr>
          <a:lstStyle/>
          <a:p>
            <a:pPr algn="just">
              <a:lnSpc>
                <a:spcPts val="8960"/>
              </a:lnSpc>
              <a:spcBef>
                <a:spcPct val="0"/>
              </a:spcBef>
            </a:pPr>
            <a:r>
              <a:rPr lang="en-US" sz="6400">
                <a:solidFill>
                  <a:srgbClr val="F8F8F8"/>
                </a:solidFill>
                <a:latin typeface="Nunito Sans Regular"/>
              </a:rPr>
              <a:t>QUESTIONS?</a:t>
            </a:r>
          </a:p>
        </p:txBody>
      </p:sp>
      <p:sp>
        <p:nvSpPr>
          <p:cNvPr id="9" name="TextBox 9"/>
          <p:cNvSpPr txBox="1"/>
          <p:nvPr/>
        </p:nvSpPr>
        <p:spPr>
          <a:xfrm>
            <a:off x="12032039" y="7939414"/>
            <a:ext cx="4601637" cy="1252804"/>
          </a:xfrm>
          <a:prstGeom prst="rect">
            <a:avLst/>
          </a:prstGeom>
        </p:spPr>
        <p:txBody>
          <a:bodyPr lIns="0" tIns="0" rIns="0" bIns="0" rtlCol="0" anchor="t">
            <a:spAutoFit/>
          </a:bodyPr>
          <a:lstStyle/>
          <a:p>
            <a:pPr algn="ctr">
              <a:lnSpc>
                <a:spcPts val="3360"/>
              </a:lnSpc>
            </a:pPr>
            <a:r>
              <a:rPr lang="en-US" sz="2400">
                <a:solidFill>
                  <a:srgbClr val="F8F8F8"/>
                </a:solidFill>
                <a:latin typeface="Nunito Sans Regular"/>
              </a:rPr>
              <a:t>To find additional information about LiveSafe/WorkSafe visit</a:t>
            </a:r>
          </a:p>
          <a:p>
            <a:pPr algn="ctr">
              <a:lnSpc>
                <a:spcPts val="3360"/>
              </a:lnSpc>
              <a:spcBef>
                <a:spcPct val="0"/>
              </a:spcBef>
            </a:pPr>
            <a:r>
              <a:rPr lang="en-US" sz="2400">
                <a:solidFill>
                  <a:srgbClr val="F8F8F8"/>
                </a:solidFill>
                <a:latin typeface="Nunito Sans Regular"/>
              </a:rPr>
              <a:t>livesafemobile.com</a:t>
            </a:r>
          </a:p>
        </p:txBody>
      </p:sp>
      <p:sp>
        <p:nvSpPr>
          <p:cNvPr id="11" name="TextBox 11"/>
          <p:cNvSpPr txBox="1"/>
          <p:nvPr/>
        </p:nvSpPr>
        <p:spPr>
          <a:xfrm>
            <a:off x="12032039" y="4710659"/>
            <a:ext cx="4601637" cy="827582"/>
          </a:xfrm>
          <a:prstGeom prst="rect">
            <a:avLst/>
          </a:prstGeom>
        </p:spPr>
        <p:txBody>
          <a:bodyPr lIns="0" tIns="0" rIns="0" bIns="0" rtlCol="0" anchor="t">
            <a:spAutoFit/>
          </a:bodyPr>
          <a:lstStyle/>
          <a:p>
            <a:pPr algn="ctr">
              <a:lnSpc>
                <a:spcPts val="3360"/>
              </a:lnSpc>
            </a:pPr>
            <a:r>
              <a:rPr lang="en-US" sz="2400" dirty="0">
                <a:solidFill>
                  <a:srgbClr val="F8F8F8"/>
                </a:solidFill>
                <a:latin typeface="Nunito Sans Regular"/>
              </a:rPr>
              <a:t>Office of Community Life </a:t>
            </a:r>
          </a:p>
          <a:p>
            <a:pPr algn="ctr">
              <a:lnSpc>
                <a:spcPts val="3360"/>
              </a:lnSpc>
              <a:spcBef>
                <a:spcPct val="0"/>
              </a:spcBef>
            </a:pPr>
            <a:r>
              <a:rPr lang="en-US" sz="2400" dirty="0">
                <a:solidFill>
                  <a:srgbClr val="F8F8F8"/>
                </a:solidFill>
                <a:latin typeface="Nunito Sans Regular"/>
              </a:rPr>
              <a:t>oyoung@wesleyseminary.edu</a:t>
            </a:r>
          </a:p>
        </p:txBody>
      </p:sp>
      <p:grpSp>
        <p:nvGrpSpPr>
          <p:cNvPr id="12" name="Group 12"/>
          <p:cNvGrpSpPr>
            <a:grpSpLocks noChangeAspect="1"/>
          </p:cNvGrpSpPr>
          <p:nvPr/>
        </p:nvGrpSpPr>
        <p:grpSpPr>
          <a:xfrm>
            <a:off x="1028700" y="1054413"/>
            <a:ext cx="8523914" cy="8540957"/>
            <a:chOff x="0" y="0"/>
            <a:chExt cx="10143351" cy="10163632"/>
          </a:xfrm>
        </p:grpSpPr>
        <p:sp>
          <p:nvSpPr>
            <p:cNvPr id="13" name="Freeform 13"/>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r="1" b="-23"/>
              </a:stretch>
            </a:blipFill>
          </p:spPr>
        </p:sp>
        <p:sp>
          <p:nvSpPr>
            <p:cNvPr id="14" name="Freeform 14"/>
            <p:cNvSpPr/>
            <p:nvPr/>
          </p:nvSpPr>
          <p:spPr>
            <a:xfrm>
              <a:off x="0" y="1420235"/>
              <a:ext cx="10143351" cy="7806316"/>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31050" t="11694" r="18116" b="-2387"/>
              </a:stretch>
            </a:blipFill>
          </p:spPr>
          <p:txBody>
            <a:bodyPr/>
            <a:lstStyle/>
            <a:p>
              <a:endParaRPr lang="en-US" dirty="0"/>
            </a:p>
          </p:txBody>
        </p:sp>
        <p:sp>
          <p:nvSpPr>
            <p:cNvPr id="15" name="Freeform 15"/>
            <p:cNvSpPr/>
            <p:nvPr/>
          </p:nvSpPr>
          <p:spPr>
            <a:xfrm>
              <a:off x="374650" y="0"/>
              <a:ext cx="6318250" cy="10163632"/>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39011" t="6622" r="-8687" b="10462"/>
              </a:stretch>
            </a:blipFill>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 y="5311038"/>
            <a:ext cx="18288000" cy="5221269"/>
            <a:chOff x="0" y="0"/>
            <a:chExt cx="41516658" cy="11280709"/>
          </a:xfrm>
        </p:grpSpPr>
        <p:sp>
          <p:nvSpPr>
            <p:cNvPr id="3" name="Freeform 3"/>
            <p:cNvSpPr/>
            <p:nvPr/>
          </p:nvSpPr>
          <p:spPr>
            <a:xfrm>
              <a:off x="0" y="0"/>
              <a:ext cx="41516657" cy="11280709"/>
            </a:xfrm>
            <a:custGeom>
              <a:avLst/>
              <a:gdLst/>
              <a:ahLst/>
              <a:cxnLst/>
              <a:rect l="l" t="t" r="r" b="b"/>
              <a:pathLst>
                <a:path w="41516657" h="11280709">
                  <a:moveTo>
                    <a:pt x="41392199" y="11280709"/>
                  </a:moveTo>
                  <a:lnTo>
                    <a:pt x="124460" y="11280709"/>
                  </a:lnTo>
                  <a:cubicBezTo>
                    <a:pt x="55880" y="11280709"/>
                    <a:pt x="0" y="11224829"/>
                    <a:pt x="0" y="11156248"/>
                  </a:cubicBezTo>
                  <a:lnTo>
                    <a:pt x="0" y="124460"/>
                  </a:lnTo>
                  <a:cubicBezTo>
                    <a:pt x="0" y="55880"/>
                    <a:pt x="55880" y="0"/>
                    <a:pt x="124460" y="0"/>
                  </a:cubicBezTo>
                  <a:lnTo>
                    <a:pt x="41392199" y="0"/>
                  </a:lnTo>
                  <a:cubicBezTo>
                    <a:pt x="41460778" y="0"/>
                    <a:pt x="41516657" y="55880"/>
                    <a:pt x="41516657" y="124460"/>
                  </a:cubicBezTo>
                  <a:lnTo>
                    <a:pt x="41516657" y="11156249"/>
                  </a:lnTo>
                  <a:cubicBezTo>
                    <a:pt x="41516657" y="11224829"/>
                    <a:pt x="41460778" y="11280709"/>
                    <a:pt x="41392199" y="11280709"/>
                  </a:cubicBezTo>
                  <a:close/>
                </a:path>
              </a:pathLst>
            </a:custGeom>
            <a:solidFill>
              <a:srgbClr val="9E6DF7"/>
            </a:solidFill>
          </p:spPr>
        </p:sp>
      </p:grpSp>
      <p:sp>
        <p:nvSpPr>
          <p:cNvPr id="4" name="TextBox 4"/>
          <p:cNvSpPr txBox="1"/>
          <p:nvPr/>
        </p:nvSpPr>
        <p:spPr>
          <a:xfrm>
            <a:off x="1028700" y="2050034"/>
            <a:ext cx="11501542" cy="1976840"/>
          </a:xfrm>
          <a:prstGeom prst="rect">
            <a:avLst/>
          </a:prstGeom>
        </p:spPr>
        <p:txBody>
          <a:bodyPr lIns="0" tIns="0" rIns="0" bIns="0" rtlCol="0" anchor="t">
            <a:spAutoFit/>
          </a:bodyPr>
          <a:lstStyle/>
          <a:p>
            <a:pPr>
              <a:lnSpc>
                <a:spcPts val="8003"/>
              </a:lnSpc>
              <a:spcBef>
                <a:spcPct val="0"/>
              </a:spcBef>
            </a:pPr>
            <a:r>
              <a:rPr lang="en-US" sz="5717" spc="565">
                <a:solidFill>
                  <a:srgbClr val="000000"/>
                </a:solidFill>
                <a:latin typeface="Nunito Sans Regular"/>
              </a:rPr>
              <a:t>WHAT IS LIVESAFE/WORKSAFE?</a:t>
            </a:r>
          </a:p>
        </p:txBody>
      </p:sp>
      <p:grpSp>
        <p:nvGrpSpPr>
          <p:cNvPr id="5" name="Group 5"/>
          <p:cNvGrpSpPr/>
          <p:nvPr/>
        </p:nvGrpSpPr>
        <p:grpSpPr>
          <a:xfrm>
            <a:off x="1028700" y="6492592"/>
            <a:ext cx="9463718" cy="2765708"/>
            <a:chOff x="0" y="0"/>
            <a:chExt cx="12618290" cy="3687611"/>
          </a:xfrm>
        </p:grpSpPr>
        <p:sp>
          <p:nvSpPr>
            <p:cNvPr id="6" name="TextBox 6"/>
            <p:cNvSpPr txBox="1"/>
            <p:nvPr/>
          </p:nvSpPr>
          <p:spPr>
            <a:xfrm>
              <a:off x="0" y="1741746"/>
              <a:ext cx="12618290" cy="1945864"/>
            </a:xfrm>
            <a:prstGeom prst="rect">
              <a:avLst/>
            </a:prstGeom>
          </p:spPr>
          <p:txBody>
            <a:bodyPr lIns="0" tIns="0" rIns="0" bIns="0" rtlCol="0" anchor="t">
              <a:spAutoFit/>
            </a:bodyPr>
            <a:lstStyle/>
            <a:p>
              <a:pPr>
                <a:lnSpc>
                  <a:spcPts val="3918"/>
                </a:lnSpc>
                <a:spcBef>
                  <a:spcPct val="0"/>
                </a:spcBef>
              </a:pPr>
              <a:r>
                <a:rPr lang="en-US" sz="2798">
                  <a:solidFill>
                    <a:srgbClr val="F8F8F8"/>
                  </a:solidFill>
                  <a:latin typeface="Nunito Sans Regular"/>
                </a:rPr>
                <a:t>LiveSafe is a mobile safety communications platform that allows us to communicate information and provide you with resources relevant to the current  COVID-19 outbreak.</a:t>
              </a:r>
            </a:p>
          </p:txBody>
        </p:sp>
        <p:sp>
          <p:nvSpPr>
            <p:cNvPr id="7" name="TextBox 7"/>
            <p:cNvSpPr txBox="1"/>
            <p:nvPr/>
          </p:nvSpPr>
          <p:spPr>
            <a:xfrm>
              <a:off x="0" y="-57150"/>
              <a:ext cx="12618290" cy="1359445"/>
            </a:xfrm>
            <a:prstGeom prst="rect">
              <a:avLst/>
            </a:prstGeom>
          </p:spPr>
          <p:txBody>
            <a:bodyPr lIns="0" tIns="0" rIns="0" bIns="0" rtlCol="0" anchor="t">
              <a:spAutoFit/>
            </a:bodyPr>
            <a:lstStyle/>
            <a:p>
              <a:pPr>
                <a:lnSpc>
                  <a:spcPts val="4244"/>
                </a:lnSpc>
                <a:spcBef>
                  <a:spcPct val="0"/>
                </a:spcBef>
              </a:pPr>
              <a:r>
                <a:rPr lang="en-US" sz="3032">
                  <a:solidFill>
                    <a:srgbClr val="F8F8F8"/>
                  </a:solidFill>
                  <a:latin typeface="Nunito Sans Regular Bold"/>
                </a:rPr>
                <a:t>ENSURING YOUR HEALTHY AND SAFETY IS OUR TOP PRIORITY</a:t>
              </a:r>
            </a:p>
          </p:txBody>
        </p:sp>
      </p:grpSp>
      <p:grpSp>
        <p:nvGrpSpPr>
          <p:cNvPr id="8" name="Group 8"/>
          <p:cNvGrpSpPr>
            <a:grpSpLocks noChangeAspect="1"/>
          </p:cNvGrpSpPr>
          <p:nvPr/>
        </p:nvGrpSpPr>
        <p:grpSpPr>
          <a:xfrm>
            <a:off x="10708751" y="1817104"/>
            <a:ext cx="6987656" cy="6987746"/>
            <a:chOff x="0" y="0"/>
            <a:chExt cx="10163503" cy="10163632"/>
          </a:xfrm>
        </p:grpSpPr>
        <p:sp>
          <p:nvSpPr>
            <p:cNvPr id="9" name="Freeform 9"/>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4"/>
              <a:stretch>
                <a:fillRect t="-25" r="1" b="-23"/>
              </a:stretch>
            </a:blipFill>
          </p:spPr>
        </p:sp>
        <p:sp>
          <p:nvSpPr>
            <p:cNvPr id="10" name="Freeform 10"/>
            <p:cNvSpPr/>
            <p:nvPr/>
          </p:nvSpPr>
          <p:spPr>
            <a:xfrm>
              <a:off x="20153" y="1498402"/>
              <a:ext cx="10143350" cy="7824133"/>
            </a:xfrm>
            <a:custGeom>
              <a:avLst/>
              <a:gdLst/>
              <a:ahLst/>
              <a:cxnLst/>
              <a:rect l="l" t="t" r="r" b="b"/>
              <a:pathLst>
                <a:path w="5156200" h="6858000">
                  <a:moveTo>
                    <a:pt x="0" y="0"/>
                  </a:moveTo>
                  <a:lnTo>
                    <a:pt x="5156200" y="0"/>
                  </a:lnTo>
                  <a:lnTo>
                    <a:pt x="5156200" y="6858000"/>
                  </a:lnTo>
                  <a:lnTo>
                    <a:pt x="0" y="6858000"/>
                  </a:lnTo>
                  <a:close/>
                </a:path>
              </a:pathLst>
            </a:custGeom>
            <a:blipFill>
              <a:blip r:embed="rId5"/>
              <a:stretch>
                <a:fillRect l="31050" t="11694" r="18116" b="-2387"/>
              </a:stretch>
            </a:blipFill>
          </p:spPr>
          <p:txBody>
            <a:bodyPr/>
            <a:lstStyle/>
            <a:p>
              <a:endParaRPr lang="en-US" dirty="0"/>
            </a:p>
          </p:txBody>
        </p:sp>
        <p:sp>
          <p:nvSpPr>
            <p:cNvPr id="11" name="Freeform 11"/>
            <p:cNvSpPr/>
            <p:nvPr/>
          </p:nvSpPr>
          <p:spPr>
            <a:xfrm>
              <a:off x="273225" y="0"/>
              <a:ext cx="6419675" cy="10163631"/>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6"/>
              <a:stretch>
                <a:fillRect l="-39011" t="6622" r="-8687" b="10462"/>
              </a:stretch>
            </a:blipFill>
          </p:spPr>
          <p:txBody>
            <a:bodyPr/>
            <a:lstStyle/>
            <a:p>
              <a:endParaRPr lang="en-US" dirty="0"/>
            </a:p>
          </p:txBody>
        </p:sp>
      </p:grpSp>
      <p:pic>
        <p:nvPicPr>
          <p:cNvPr id="12" name="What is live safe">
            <a:hlinkClick r:id="" action="ppaction://media"/>
            <a:extLst>
              <a:ext uri="{FF2B5EF4-FFF2-40B4-BE49-F238E27FC236}">
                <a16:creationId xmlns:a16="http://schemas.microsoft.com/office/drawing/2014/main" id="{D0CB6BE9-80ED-45C6-86DE-58700EB162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1664022"/>
            <a:ext cx="11645780" cy="6679878"/>
            <a:chOff x="0" y="0"/>
            <a:chExt cx="7981950" cy="4578350"/>
          </a:xfrm>
        </p:grpSpPr>
        <p:sp>
          <p:nvSpPr>
            <p:cNvPr id="3" name="Freeform 3"/>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4" name="Freeform 4"/>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E6DF7"/>
            </a:solidFill>
          </p:spPr>
        </p:sp>
        <p:sp>
          <p:nvSpPr>
            <p:cNvPr id="5" name="Freeform 5"/>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521887"/>
            </a:solidFill>
          </p:spPr>
        </p:sp>
        <p:sp>
          <p:nvSpPr>
            <p:cNvPr id="6" name="Freeform 6"/>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521887"/>
            </a:solidFill>
          </p:spPr>
        </p:sp>
        <p:sp>
          <p:nvSpPr>
            <p:cNvPr id="7" name="Freeform 7"/>
            <p:cNvSpPr/>
            <p:nvPr/>
          </p:nvSpPr>
          <p:spPr>
            <a:xfrm>
              <a:off x="41791" y="20320"/>
              <a:ext cx="7061085" cy="452247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l="12060" t="5410" r="947" b="9279"/>
              </a:stretch>
            </a:blipFill>
          </p:spPr>
          <p:txBody>
            <a:bodyPr/>
            <a:lstStyle/>
            <a:p>
              <a:endParaRPr lang="en-US" dirty="0"/>
            </a:p>
          </p:txBody>
        </p:sp>
      </p:grpSp>
      <p:grpSp>
        <p:nvGrpSpPr>
          <p:cNvPr id="8" name="Group 8"/>
          <p:cNvGrpSpPr/>
          <p:nvPr/>
        </p:nvGrpSpPr>
        <p:grpSpPr>
          <a:xfrm>
            <a:off x="10824439" y="4930199"/>
            <a:ext cx="6465109" cy="1687937"/>
            <a:chOff x="0" y="0"/>
            <a:chExt cx="8620146" cy="2250582"/>
          </a:xfrm>
        </p:grpSpPr>
        <p:sp>
          <p:nvSpPr>
            <p:cNvPr id="9" name="TextBox 9"/>
            <p:cNvSpPr txBox="1"/>
            <p:nvPr/>
          </p:nvSpPr>
          <p:spPr>
            <a:xfrm>
              <a:off x="0" y="1726801"/>
              <a:ext cx="8620146" cy="523782"/>
            </a:xfrm>
            <a:prstGeom prst="rect">
              <a:avLst/>
            </a:prstGeom>
          </p:spPr>
          <p:txBody>
            <a:bodyPr lIns="0" tIns="0" rIns="0" bIns="0" rtlCol="0" anchor="t">
              <a:spAutoFit/>
            </a:bodyPr>
            <a:lstStyle/>
            <a:p>
              <a:pPr algn="ctr">
                <a:lnSpc>
                  <a:spcPts val="3360"/>
                </a:lnSpc>
                <a:spcBef>
                  <a:spcPct val="0"/>
                </a:spcBef>
              </a:pPr>
              <a:endParaRPr/>
            </a:p>
          </p:txBody>
        </p:sp>
        <p:sp>
          <p:nvSpPr>
            <p:cNvPr id="10" name="TextBox 10"/>
            <p:cNvSpPr txBox="1"/>
            <p:nvPr/>
          </p:nvSpPr>
          <p:spPr>
            <a:xfrm>
              <a:off x="0" y="-123825"/>
              <a:ext cx="8620146" cy="1407755"/>
            </a:xfrm>
            <a:prstGeom prst="rect">
              <a:avLst/>
            </a:prstGeom>
          </p:spPr>
          <p:txBody>
            <a:bodyPr lIns="0" tIns="0" rIns="0" bIns="0" rtlCol="0" anchor="t">
              <a:spAutoFit/>
            </a:bodyPr>
            <a:lstStyle/>
            <a:p>
              <a:pPr algn="ctr">
                <a:lnSpc>
                  <a:spcPts val="8960"/>
                </a:lnSpc>
                <a:spcBef>
                  <a:spcPct val="0"/>
                </a:spcBef>
              </a:pPr>
              <a:r>
                <a:rPr lang="en-US" sz="6400" dirty="0">
                  <a:solidFill>
                    <a:srgbClr val="F8F8F8"/>
                  </a:solidFill>
                  <a:latin typeface="Nunito Sans Regular"/>
                </a:rPr>
                <a:t>HOW IT WORKS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E6DF7"/>
        </a:solidFill>
        <a:effectLst/>
      </p:bgPr>
    </p:bg>
    <p:spTree>
      <p:nvGrpSpPr>
        <p:cNvPr id="1" name=""/>
        <p:cNvGrpSpPr/>
        <p:nvPr/>
      </p:nvGrpSpPr>
      <p:grpSpPr>
        <a:xfrm>
          <a:off x="0" y="0"/>
          <a:ext cx="0" cy="0"/>
          <a:chOff x="0" y="0"/>
          <a:chExt cx="0" cy="0"/>
        </a:xfrm>
      </p:grpSpPr>
      <p:grpSp>
        <p:nvGrpSpPr>
          <p:cNvPr id="2" name="Group 2"/>
          <p:cNvGrpSpPr/>
          <p:nvPr/>
        </p:nvGrpSpPr>
        <p:grpSpPr>
          <a:xfrm>
            <a:off x="-587577" y="7049230"/>
            <a:ext cx="19273375" cy="3770191"/>
            <a:chOff x="0" y="0"/>
            <a:chExt cx="41640705" cy="8145610"/>
          </a:xfrm>
        </p:grpSpPr>
        <p:sp>
          <p:nvSpPr>
            <p:cNvPr id="3" name="Freeform 3"/>
            <p:cNvSpPr/>
            <p:nvPr/>
          </p:nvSpPr>
          <p:spPr>
            <a:xfrm>
              <a:off x="0" y="0"/>
              <a:ext cx="41640705" cy="8145611"/>
            </a:xfrm>
            <a:custGeom>
              <a:avLst/>
              <a:gdLst/>
              <a:ahLst/>
              <a:cxnLst/>
              <a:rect l="l" t="t" r="r" b="b"/>
              <a:pathLst>
                <a:path w="41640705" h="8145611">
                  <a:moveTo>
                    <a:pt x="41516244" y="8145611"/>
                  </a:moveTo>
                  <a:lnTo>
                    <a:pt x="124460" y="8145611"/>
                  </a:lnTo>
                  <a:cubicBezTo>
                    <a:pt x="55880" y="8145611"/>
                    <a:pt x="0" y="8089730"/>
                    <a:pt x="0" y="8021150"/>
                  </a:cubicBezTo>
                  <a:lnTo>
                    <a:pt x="0" y="124460"/>
                  </a:lnTo>
                  <a:cubicBezTo>
                    <a:pt x="0" y="55880"/>
                    <a:pt x="55880" y="0"/>
                    <a:pt x="124460" y="0"/>
                  </a:cubicBezTo>
                  <a:lnTo>
                    <a:pt x="41516244" y="0"/>
                  </a:lnTo>
                  <a:cubicBezTo>
                    <a:pt x="41584826" y="0"/>
                    <a:pt x="41640705" y="55880"/>
                    <a:pt x="41640705" y="124460"/>
                  </a:cubicBezTo>
                  <a:lnTo>
                    <a:pt x="41640705" y="8021151"/>
                  </a:lnTo>
                  <a:cubicBezTo>
                    <a:pt x="41640705" y="8089730"/>
                    <a:pt x="41584826" y="8145611"/>
                    <a:pt x="41516244" y="8145611"/>
                  </a:cubicBezTo>
                  <a:close/>
                </a:path>
              </a:pathLst>
            </a:custGeom>
            <a:solidFill>
              <a:srgbClr val="F8F8F8"/>
            </a:solidFill>
          </p:spPr>
        </p:sp>
      </p:grpSp>
      <p:grpSp>
        <p:nvGrpSpPr>
          <p:cNvPr id="4" name="Group 4"/>
          <p:cNvGrpSpPr>
            <a:grpSpLocks noChangeAspect="1"/>
          </p:cNvGrpSpPr>
          <p:nvPr/>
        </p:nvGrpSpPr>
        <p:grpSpPr>
          <a:xfrm>
            <a:off x="2271437" y="2019452"/>
            <a:ext cx="3074472" cy="6248096"/>
            <a:chOff x="0" y="0"/>
            <a:chExt cx="5001260" cy="10163810"/>
          </a:xfrm>
        </p:grpSpPr>
        <p:sp>
          <p:nvSpPr>
            <p:cNvPr id="5" name="Freeform 5"/>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6" name="Freeform 6"/>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941" t="2841" r="-3082" b="4693"/>
              </a:stretch>
            </a:blipFill>
          </p:spPr>
        </p:sp>
      </p:grpSp>
      <p:grpSp>
        <p:nvGrpSpPr>
          <p:cNvPr id="7" name="Group 7"/>
          <p:cNvGrpSpPr>
            <a:grpSpLocks noChangeAspect="1"/>
          </p:cNvGrpSpPr>
          <p:nvPr/>
        </p:nvGrpSpPr>
        <p:grpSpPr>
          <a:xfrm>
            <a:off x="7511874" y="2019452"/>
            <a:ext cx="3074472" cy="6248096"/>
            <a:chOff x="0" y="0"/>
            <a:chExt cx="5001260" cy="10163810"/>
          </a:xfrm>
        </p:grpSpPr>
        <p:sp>
          <p:nvSpPr>
            <p:cNvPr id="8" name="Freeform 8"/>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9" name="Freeform 9"/>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3372" t="2841" r="-3513" b="4693"/>
              </a:stretch>
            </a:blipFill>
          </p:spPr>
        </p:sp>
      </p:grpSp>
      <p:grpSp>
        <p:nvGrpSpPr>
          <p:cNvPr id="10" name="Group 10"/>
          <p:cNvGrpSpPr>
            <a:grpSpLocks noChangeAspect="1"/>
          </p:cNvGrpSpPr>
          <p:nvPr/>
        </p:nvGrpSpPr>
        <p:grpSpPr>
          <a:xfrm>
            <a:off x="12806329" y="2019452"/>
            <a:ext cx="3074472" cy="6248096"/>
            <a:chOff x="0" y="0"/>
            <a:chExt cx="5001260" cy="10163810"/>
          </a:xfrm>
        </p:grpSpPr>
        <p:sp>
          <p:nvSpPr>
            <p:cNvPr id="11" name="Freeform 11"/>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2" name="Freeform 12"/>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7"/>
              <a:stretch>
                <a:fillRect l="-2941" t="2841" r="-3082" b="4693"/>
              </a:stretch>
            </a:blipFill>
          </p:spPr>
        </p:sp>
      </p:grpSp>
      <p:sp>
        <p:nvSpPr>
          <p:cNvPr id="13" name="TextBox 13"/>
          <p:cNvSpPr txBox="1"/>
          <p:nvPr/>
        </p:nvSpPr>
        <p:spPr>
          <a:xfrm>
            <a:off x="1652774" y="8402089"/>
            <a:ext cx="4311798" cy="1250026"/>
          </a:xfrm>
          <a:prstGeom prst="rect">
            <a:avLst/>
          </a:prstGeom>
        </p:spPr>
        <p:txBody>
          <a:bodyPr lIns="0" tIns="0" rIns="0" bIns="0" rtlCol="0" anchor="t">
            <a:spAutoFit/>
          </a:bodyPr>
          <a:lstStyle/>
          <a:p>
            <a:pPr algn="ctr">
              <a:lnSpc>
                <a:spcPts val="3359"/>
              </a:lnSpc>
            </a:pPr>
            <a:r>
              <a:rPr lang="en-US" sz="2400">
                <a:solidFill>
                  <a:srgbClr val="000000"/>
                </a:solidFill>
                <a:latin typeface="Nunito Sans Regular"/>
              </a:rPr>
              <a:t>APP STORE </a:t>
            </a:r>
          </a:p>
          <a:p>
            <a:pPr algn="ctr">
              <a:lnSpc>
                <a:spcPts val="3359"/>
              </a:lnSpc>
            </a:pPr>
            <a:r>
              <a:rPr lang="en-US" sz="2400">
                <a:solidFill>
                  <a:srgbClr val="000000"/>
                </a:solidFill>
                <a:latin typeface="Nunito Sans Regular"/>
              </a:rPr>
              <a:t>Download “LiveSafe” from Google Play or the App Store  </a:t>
            </a:r>
          </a:p>
        </p:txBody>
      </p:sp>
      <p:sp>
        <p:nvSpPr>
          <p:cNvPr id="14" name="TextBox 14"/>
          <p:cNvSpPr txBox="1"/>
          <p:nvPr/>
        </p:nvSpPr>
        <p:spPr>
          <a:xfrm>
            <a:off x="3163909" y="348958"/>
            <a:ext cx="11960181" cy="1226134"/>
          </a:xfrm>
          <a:prstGeom prst="rect">
            <a:avLst/>
          </a:prstGeom>
        </p:spPr>
        <p:txBody>
          <a:bodyPr lIns="0" tIns="0" rIns="0" bIns="0" rtlCol="0" anchor="t">
            <a:spAutoFit/>
          </a:bodyPr>
          <a:lstStyle/>
          <a:p>
            <a:pPr algn="ctr">
              <a:lnSpc>
                <a:spcPts val="10080"/>
              </a:lnSpc>
              <a:spcBef>
                <a:spcPct val="0"/>
              </a:spcBef>
            </a:pPr>
            <a:r>
              <a:rPr lang="en-US" sz="7200">
                <a:solidFill>
                  <a:srgbClr val="F8F8F8"/>
                </a:solidFill>
                <a:latin typeface="Nunito Sans Regular"/>
              </a:rPr>
              <a:t>DOWNLOAD THE APP</a:t>
            </a:r>
          </a:p>
        </p:txBody>
      </p:sp>
      <p:sp>
        <p:nvSpPr>
          <p:cNvPr id="15" name="TextBox 15"/>
          <p:cNvSpPr txBox="1"/>
          <p:nvPr/>
        </p:nvSpPr>
        <p:spPr>
          <a:xfrm>
            <a:off x="6988101" y="8402089"/>
            <a:ext cx="4311798" cy="1674322"/>
          </a:xfrm>
          <a:prstGeom prst="rect">
            <a:avLst/>
          </a:prstGeom>
        </p:spPr>
        <p:txBody>
          <a:bodyPr lIns="0" tIns="0" rIns="0" bIns="0" rtlCol="0" anchor="t">
            <a:spAutoFit/>
          </a:bodyPr>
          <a:lstStyle/>
          <a:p>
            <a:pPr algn="ctr">
              <a:lnSpc>
                <a:spcPts val="3359"/>
              </a:lnSpc>
            </a:pPr>
            <a:r>
              <a:rPr lang="en-US" sz="2400" dirty="0">
                <a:solidFill>
                  <a:srgbClr val="000000"/>
                </a:solidFill>
                <a:latin typeface="Nunito Sans Regular"/>
              </a:rPr>
              <a:t>PROFILE</a:t>
            </a:r>
          </a:p>
          <a:p>
            <a:pPr algn="ctr">
              <a:lnSpc>
                <a:spcPts val="3359"/>
              </a:lnSpc>
            </a:pPr>
            <a:r>
              <a:rPr lang="en-US" sz="2400" dirty="0">
                <a:solidFill>
                  <a:srgbClr val="000000"/>
                </a:solidFill>
                <a:latin typeface="Nunito Sans Regular"/>
              </a:rPr>
              <a:t>Register with your mobile phone number &amp; organization email</a:t>
            </a:r>
          </a:p>
        </p:txBody>
      </p:sp>
      <p:sp>
        <p:nvSpPr>
          <p:cNvPr id="16" name="TextBox 16"/>
          <p:cNvSpPr txBox="1"/>
          <p:nvPr/>
        </p:nvSpPr>
        <p:spPr>
          <a:xfrm>
            <a:off x="12187666" y="8402089"/>
            <a:ext cx="4311798" cy="1291379"/>
          </a:xfrm>
          <a:prstGeom prst="rect">
            <a:avLst/>
          </a:prstGeom>
        </p:spPr>
        <p:txBody>
          <a:bodyPr lIns="0" tIns="0" rIns="0" bIns="0" rtlCol="0" anchor="t">
            <a:spAutoFit/>
          </a:bodyPr>
          <a:lstStyle/>
          <a:p>
            <a:pPr algn="ctr">
              <a:lnSpc>
                <a:spcPts val="3359"/>
              </a:lnSpc>
            </a:pPr>
            <a:r>
              <a:rPr lang="en-US" sz="2400" dirty="0">
                <a:solidFill>
                  <a:srgbClr val="000000"/>
                </a:solidFill>
                <a:latin typeface="Nunito Sans Regular"/>
              </a:rPr>
              <a:t>CONNECT</a:t>
            </a:r>
          </a:p>
          <a:p>
            <a:pPr algn="ctr">
              <a:lnSpc>
                <a:spcPts val="3359"/>
              </a:lnSpc>
            </a:pPr>
            <a:r>
              <a:rPr lang="en-US" sz="2400" dirty="0">
                <a:solidFill>
                  <a:srgbClr val="000000"/>
                </a:solidFill>
                <a:latin typeface="Nunito Sans Regular" panose="020B0604020202020204" charset="0"/>
              </a:rPr>
              <a:t>Search for &amp; select your organization</a:t>
            </a:r>
          </a:p>
        </p:txBody>
      </p:sp>
      <p:pic>
        <p:nvPicPr>
          <p:cNvPr id="17" name="Dowload app">
            <a:hlinkClick r:id="" action="ppaction://media"/>
            <a:extLst>
              <a:ext uri="{FF2B5EF4-FFF2-40B4-BE49-F238E27FC236}">
                <a16:creationId xmlns:a16="http://schemas.microsoft.com/office/drawing/2014/main" id="{F02AD081-ADFB-49BD-9152-E963B7FCE9F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6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sp>
        <p:nvSpPr>
          <p:cNvPr id="2" name="TextBox 2"/>
          <p:cNvSpPr txBox="1"/>
          <p:nvPr/>
        </p:nvSpPr>
        <p:spPr>
          <a:xfrm>
            <a:off x="11735534" y="754193"/>
            <a:ext cx="4811540" cy="2220253"/>
          </a:xfrm>
          <a:prstGeom prst="rect">
            <a:avLst/>
          </a:prstGeom>
        </p:spPr>
        <p:txBody>
          <a:bodyPr lIns="0" tIns="0" rIns="0" bIns="0" rtlCol="0" anchor="t">
            <a:spAutoFit/>
          </a:bodyPr>
          <a:lstStyle/>
          <a:p>
            <a:pPr>
              <a:lnSpc>
                <a:spcPts val="8960"/>
              </a:lnSpc>
              <a:spcBef>
                <a:spcPct val="0"/>
              </a:spcBef>
            </a:pPr>
            <a:r>
              <a:rPr lang="en-US" sz="6400">
                <a:solidFill>
                  <a:srgbClr val="F8F8F8"/>
                </a:solidFill>
                <a:latin typeface="Nunito Sans Regular"/>
              </a:rPr>
              <a:t>Home screen Features</a:t>
            </a:r>
          </a:p>
        </p:txBody>
      </p:sp>
      <p:grpSp>
        <p:nvGrpSpPr>
          <p:cNvPr id="3" name="Group 3"/>
          <p:cNvGrpSpPr/>
          <p:nvPr/>
        </p:nvGrpSpPr>
        <p:grpSpPr>
          <a:xfrm>
            <a:off x="11735534" y="4307327"/>
            <a:ext cx="5316643" cy="1961189"/>
            <a:chOff x="0" y="0"/>
            <a:chExt cx="7088857" cy="2614919"/>
          </a:xfrm>
        </p:grpSpPr>
        <p:sp>
          <p:nvSpPr>
            <p:cNvPr id="4" name="TextBox 4"/>
            <p:cNvSpPr txBox="1"/>
            <p:nvPr/>
          </p:nvSpPr>
          <p:spPr>
            <a:xfrm>
              <a:off x="0" y="957214"/>
              <a:ext cx="7088857" cy="1657705"/>
            </a:xfrm>
            <a:prstGeom prst="rect">
              <a:avLst/>
            </a:prstGeom>
          </p:spPr>
          <p:txBody>
            <a:bodyPr lIns="0" tIns="0" rIns="0" bIns="0" rtlCol="0" anchor="t">
              <a:spAutoFit/>
            </a:bodyPr>
            <a:lstStyle/>
            <a:p>
              <a:pPr>
                <a:lnSpc>
                  <a:spcPts val="3360"/>
                </a:lnSpc>
                <a:spcBef>
                  <a:spcPct val="0"/>
                </a:spcBef>
              </a:pPr>
              <a:r>
                <a:rPr lang="en-US" sz="2400">
                  <a:solidFill>
                    <a:srgbClr val="F8F8F8"/>
                  </a:solidFill>
                  <a:latin typeface="Nunito Sans Regular"/>
                </a:rPr>
                <a:t>Share any COVID-19 related questions or concerns with a Wesley LiveSafe/WorkSafe Administrator</a:t>
              </a:r>
            </a:p>
          </p:txBody>
        </p:sp>
        <p:sp>
          <p:nvSpPr>
            <p:cNvPr id="5" name="TextBox 5"/>
            <p:cNvSpPr txBox="1"/>
            <p:nvPr/>
          </p:nvSpPr>
          <p:spPr>
            <a:xfrm>
              <a:off x="0" y="-47625"/>
              <a:ext cx="7088857" cy="561968"/>
            </a:xfrm>
            <a:prstGeom prst="rect">
              <a:avLst/>
            </a:prstGeom>
          </p:spPr>
          <p:txBody>
            <a:bodyPr lIns="0" tIns="0" rIns="0" bIns="0" rtlCol="0" anchor="t">
              <a:spAutoFit/>
            </a:bodyPr>
            <a:lstStyle/>
            <a:p>
              <a:pPr>
                <a:lnSpc>
                  <a:spcPts val="3639"/>
                </a:lnSpc>
                <a:spcBef>
                  <a:spcPct val="0"/>
                </a:spcBef>
              </a:pPr>
              <a:r>
                <a:rPr lang="en-US" sz="2599">
                  <a:solidFill>
                    <a:srgbClr val="9E6DF7"/>
                  </a:solidFill>
                  <a:latin typeface="Nunito Sans Regular Bold"/>
                </a:rPr>
                <a:t>REPORT COVID 19 CONCERNS</a:t>
              </a:r>
            </a:p>
          </p:txBody>
        </p:sp>
      </p:grpSp>
      <p:grpSp>
        <p:nvGrpSpPr>
          <p:cNvPr id="6" name="Group 6"/>
          <p:cNvGrpSpPr/>
          <p:nvPr/>
        </p:nvGrpSpPr>
        <p:grpSpPr>
          <a:xfrm>
            <a:off x="553786" y="1926232"/>
            <a:ext cx="5316643" cy="2386411"/>
            <a:chOff x="0" y="0"/>
            <a:chExt cx="7088857" cy="3181881"/>
          </a:xfrm>
        </p:grpSpPr>
        <p:sp>
          <p:nvSpPr>
            <p:cNvPr id="7" name="TextBox 7"/>
            <p:cNvSpPr txBox="1"/>
            <p:nvPr/>
          </p:nvSpPr>
          <p:spPr>
            <a:xfrm>
              <a:off x="0" y="957214"/>
              <a:ext cx="7088857" cy="2224667"/>
            </a:xfrm>
            <a:prstGeom prst="rect">
              <a:avLst/>
            </a:prstGeom>
          </p:spPr>
          <p:txBody>
            <a:bodyPr lIns="0" tIns="0" rIns="0" bIns="0" rtlCol="0" anchor="t">
              <a:spAutoFit/>
            </a:bodyPr>
            <a:lstStyle/>
            <a:p>
              <a:pPr>
                <a:lnSpc>
                  <a:spcPts val="3360"/>
                </a:lnSpc>
                <a:spcBef>
                  <a:spcPct val="0"/>
                </a:spcBef>
              </a:pPr>
              <a:r>
                <a:rPr lang="en-US" sz="2400">
                  <a:solidFill>
                    <a:srgbClr val="F8F8F8"/>
                  </a:solidFill>
                  <a:latin typeface="Nunito Sans Regular"/>
                </a:rPr>
                <a:t>The Daily Health Check contains a brief wellness  survey that you will need to complete each day that you are planning to report  to campus</a:t>
              </a:r>
            </a:p>
          </p:txBody>
        </p:sp>
        <p:sp>
          <p:nvSpPr>
            <p:cNvPr id="8" name="TextBox 8"/>
            <p:cNvSpPr txBox="1"/>
            <p:nvPr/>
          </p:nvSpPr>
          <p:spPr>
            <a:xfrm>
              <a:off x="0" y="-47625"/>
              <a:ext cx="7088857" cy="561968"/>
            </a:xfrm>
            <a:prstGeom prst="rect">
              <a:avLst/>
            </a:prstGeom>
          </p:spPr>
          <p:txBody>
            <a:bodyPr lIns="0" tIns="0" rIns="0" bIns="0" rtlCol="0" anchor="t">
              <a:spAutoFit/>
            </a:bodyPr>
            <a:lstStyle/>
            <a:p>
              <a:pPr>
                <a:lnSpc>
                  <a:spcPts val="3639"/>
                </a:lnSpc>
                <a:spcBef>
                  <a:spcPct val="0"/>
                </a:spcBef>
              </a:pPr>
              <a:r>
                <a:rPr lang="en-US" sz="2599">
                  <a:solidFill>
                    <a:srgbClr val="9E6DF7"/>
                  </a:solidFill>
                  <a:latin typeface="Nunito Sans Regular Bold"/>
                </a:rPr>
                <a:t>DAILY HEALTH CHECK</a:t>
              </a:r>
            </a:p>
          </p:txBody>
        </p:sp>
      </p:grpSp>
      <p:grpSp>
        <p:nvGrpSpPr>
          <p:cNvPr id="9" name="Group 9"/>
          <p:cNvGrpSpPr>
            <a:grpSpLocks noChangeAspect="1"/>
          </p:cNvGrpSpPr>
          <p:nvPr/>
        </p:nvGrpSpPr>
        <p:grpSpPr>
          <a:xfrm>
            <a:off x="6725840" y="917280"/>
            <a:ext cx="4159154" cy="8452439"/>
            <a:chOff x="0" y="0"/>
            <a:chExt cx="5001260" cy="10163810"/>
          </a:xfrm>
        </p:grpSpPr>
        <p:sp>
          <p:nvSpPr>
            <p:cNvPr id="10" name="Freeform 10"/>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1" name="Freeform 11"/>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486" t="2841" r="-2627" b="4693"/>
              </a:stretch>
            </a:blipFill>
          </p:spPr>
        </p:sp>
      </p:grpSp>
      <p:grpSp>
        <p:nvGrpSpPr>
          <p:cNvPr id="12" name="Group 12"/>
          <p:cNvGrpSpPr/>
          <p:nvPr/>
        </p:nvGrpSpPr>
        <p:grpSpPr>
          <a:xfrm>
            <a:off x="553786" y="6688423"/>
            <a:ext cx="5316643" cy="1961189"/>
            <a:chOff x="0" y="0"/>
            <a:chExt cx="7088857" cy="2614919"/>
          </a:xfrm>
        </p:grpSpPr>
        <p:sp>
          <p:nvSpPr>
            <p:cNvPr id="13" name="TextBox 13"/>
            <p:cNvSpPr txBox="1"/>
            <p:nvPr/>
          </p:nvSpPr>
          <p:spPr>
            <a:xfrm>
              <a:off x="0" y="957214"/>
              <a:ext cx="7088857" cy="1657705"/>
            </a:xfrm>
            <a:prstGeom prst="rect">
              <a:avLst/>
            </a:prstGeom>
          </p:spPr>
          <p:txBody>
            <a:bodyPr lIns="0" tIns="0" rIns="0" bIns="0" rtlCol="0" anchor="t">
              <a:spAutoFit/>
            </a:bodyPr>
            <a:lstStyle/>
            <a:p>
              <a:pPr>
                <a:lnSpc>
                  <a:spcPts val="3360"/>
                </a:lnSpc>
                <a:spcBef>
                  <a:spcPct val="0"/>
                </a:spcBef>
              </a:pPr>
              <a:r>
                <a:rPr lang="en-US" sz="2400">
                  <a:solidFill>
                    <a:srgbClr val="F8F8F8"/>
                  </a:solidFill>
                  <a:latin typeface="Nunito Sans Regular"/>
                </a:rPr>
                <a:t>Get one-touch access to the latest information from the Centers for Disease Control and Prevention</a:t>
              </a:r>
            </a:p>
          </p:txBody>
        </p:sp>
        <p:sp>
          <p:nvSpPr>
            <p:cNvPr id="14" name="TextBox 14"/>
            <p:cNvSpPr txBox="1"/>
            <p:nvPr/>
          </p:nvSpPr>
          <p:spPr>
            <a:xfrm>
              <a:off x="0" y="-47625"/>
              <a:ext cx="7088857" cy="561968"/>
            </a:xfrm>
            <a:prstGeom prst="rect">
              <a:avLst/>
            </a:prstGeom>
          </p:spPr>
          <p:txBody>
            <a:bodyPr lIns="0" tIns="0" rIns="0" bIns="0" rtlCol="0" anchor="t">
              <a:spAutoFit/>
            </a:bodyPr>
            <a:lstStyle/>
            <a:p>
              <a:pPr>
                <a:lnSpc>
                  <a:spcPts val="3639"/>
                </a:lnSpc>
                <a:spcBef>
                  <a:spcPct val="0"/>
                </a:spcBef>
              </a:pPr>
              <a:r>
                <a:rPr lang="en-US" sz="2599">
                  <a:solidFill>
                    <a:srgbClr val="9E6DF7"/>
                  </a:solidFill>
                  <a:latin typeface="Nunito Sans Regular Bold"/>
                </a:rPr>
                <a:t>COVID-19 RESOURCES</a:t>
              </a:r>
            </a:p>
          </p:txBody>
        </p:sp>
      </p:grpSp>
      <p:pic>
        <p:nvPicPr>
          <p:cNvPr id="15" name="Homescreem features">
            <a:hlinkClick r:id="" action="ppaction://media"/>
            <a:extLst>
              <a:ext uri="{FF2B5EF4-FFF2-40B4-BE49-F238E27FC236}">
                <a16:creationId xmlns:a16="http://schemas.microsoft.com/office/drawing/2014/main" id="{E9A7F3D9-AC40-4FD1-8FFF-BAE2309942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7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sp>
        <p:nvSpPr>
          <p:cNvPr id="2" name="TextBox 2"/>
          <p:cNvSpPr txBox="1"/>
          <p:nvPr/>
        </p:nvSpPr>
        <p:spPr>
          <a:xfrm>
            <a:off x="762333" y="1457202"/>
            <a:ext cx="5583010" cy="2220253"/>
          </a:xfrm>
          <a:prstGeom prst="rect">
            <a:avLst/>
          </a:prstGeom>
        </p:spPr>
        <p:txBody>
          <a:bodyPr lIns="0" tIns="0" rIns="0" bIns="0" rtlCol="0" anchor="t">
            <a:spAutoFit/>
          </a:bodyPr>
          <a:lstStyle/>
          <a:p>
            <a:pPr>
              <a:lnSpc>
                <a:spcPts val="8960"/>
              </a:lnSpc>
              <a:spcBef>
                <a:spcPct val="0"/>
              </a:spcBef>
            </a:pPr>
            <a:r>
              <a:rPr lang="en-US" sz="6400">
                <a:solidFill>
                  <a:srgbClr val="F8F8F8"/>
                </a:solidFill>
                <a:latin typeface="Nunito Sans Regular"/>
              </a:rPr>
              <a:t>Homescreen Features</a:t>
            </a:r>
          </a:p>
        </p:txBody>
      </p:sp>
      <p:grpSp>
        <p:nvGrpSpPr>
          <p:cNvPr id="3" name="Group 3"/>
          <p:cNvGrpSpPr/>
          <p:nvPr/>
        </p:nvGrpSpPr>
        <p:grpSpPr>
          <a:xfrm>
            <a:off x="11459371" y="6425829"/>
            <a:ext cx="5316643" cy="2917041"/>
            <a:chOff x="0" y="-47625"/>
            <a:chExt cx="7088857" cy="3889389"/>
          </a:xfrm>
        </p:grpSpPr>
        <p:sp>
          <p:nvSpPr>
            <p:cNvPr id="4" name="TextBox 4"/>
            <p:cNvSpPr txBox="1"/>
            <p:nvPr/>
          </p:nvSpPr>
          <p:spPr>
            <a:xfrm>
              <a:off x="0" y="957213"/>
              <a:ext cx="7088857" cy="2884551"/>
            </a:xfrm>
            <a:prstGeom prst="rect">
              <a:avLst/>
            </a:prstGeom>
          </p:spPr>
          <p:txBody>
            <a:bodyPr lIns="0" tIns="0" rIns="0" bIns="0" rtlCol="0" anchor="t">
              <a:spAutoFit/>
            </a:bodyPr>
            <a:lstStyle/>
            <a:p>
              <a:pPr>
                <a:lnSpc>
                  <a:spcPts val="3360"/>
                </a:lnSpc>
                <a:spcBef>
                  <a:spcPct val="0"/>
                </a:spcBef>
              </a:pPr>
              <a:r>
                <a:rPr lang="en-US" sz="2400" dirty="0">
                  <a:solidFill>
                    <a:srgbClr val="F8F8F8"/>
                  </a:solidFill>
                  <a:latin typeface="Nunito Sans Regular"/>
                </a:rPr>
                <a:t>If you are experiencing a life threatening emergency the Global 911 button allows you to share your location and call 911 all with the touch of a button</a:t>
              </a:r>
            </a:p>
          </p:txBody>
        </p:sp>
        <p:sp>
          <p:nvSpPr>
            <p:cNvPr id="5" name="TextBox 5"/>
            <p:cNvSpPr txBox="1"/>
            <p:nvPr/>
          </p:nvSpPr>
          <p:spPr>
            <a:xfrm>
              <a:off x="0" y="-47625"/>
              <a:ext cx="7088857" cy="561968"/>
            </a:xfrm>
            <a:prstGeom prst="rect">
              <a:avLst/>
            </a:prstGeom>
          </p:spPr>
          <p:txBody>
            <a:bodyPr lIns="0" tIns="0" rIns="0" bIns="0" rtlCol="0" anchor="t">
              <a:spAutoFit/>
            </a:bodyPr>
            <a:lstStyle/>
            <a:p>
              <a:pPr>
                <a:lnSpc>
                  <a:spcPts val="3639"/>
                </a:lnSpc>
                <a:spcBef>
                  <a:spcPct val="0"/>
                </a:spcBef>
              </a:pPr>
              <a:r>
                <a:rPr lang="en-US" sz="2599">
                  <a:solidFill>
                    <a:srgbClr val="9E6DF7"/>
                  </a:solidFill>
                  <a:latin typeface="Nunito Sans Regular Bold"/>
                </a:rPr>
                <a:t>GLOBAL 911</a:t>
              </a:r>
            </a:p>
          </p:txBody>
        </p:sp>
      </p:grpSp>
      <p:grpSp>
        <p:nvGrpSpPr>
          <p:cNvPr id="6" name="Group 6"/>
          <p:cNvGrpSpPr>
            <a:grpSpLocks noChangeAspect="1"/>
          </p:cNvGrpSpPr>
          <p:nvPr/>
        </p:nvGrpSpPr>
        <p:grpSpPr>
          <a:xfrm>
            <a:off x="6725840" y="917280"/>
            <a:ext cx="4159154" cy="8452439"/>
            <a:chOff x="0" y="0"/>
            <a:chExt cx="5001260" cy="10163810"/>
          </a:xfrm>
        </p:grpSpPr>
        <p:sp>
          <p:nvSpPr>
            <p:cNvPr id="7" name="Freeform 7"/>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8" name="Freeform 8"/>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780" t="2841" r="-2920" b="4693"/>
              </a:stretch>
            </a:blipFill>
          </p:spPr>
        </p:sp>
      </p:grpSp>
      <p:pic>
        <p:nvPicPr>
          <p:cNvPr id="9" name="Global 911">
            <a:hlinkClick r:id="" action="ppaction://media"/>
            <a:extLst>
              <a:ext uri="{FF2B5EF4-FFF2-40B4-BE49-F238E27FC236}">
                <a16:creationId xmlns:a16="http://schemas.microsoft.com/office/drawing/2014/main" id="{61C27D17-A0E6-4587-A207-B2013D035C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2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14450" y="917280"/>
            <a:ext cx="4159154" cy="8452439"/>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486" t="2841" r="-2627" b="4693"/>
              </a:stretch>
            </a:blipFill>
          </p:spPr>
        </p:sp>
      </p:grpSp>
      <p:sp>
        <p:nvSpPr>
          <p:cNvPr id="5" name="TextBox 5"/>
          <p:cNvSpPr txBox="1"/>
          <p:nvPr/>
        </p:nvSpPr>
        <p:spPr>
          <a:xfrm>
            <a:off x="6524043" y="895350"/>
            <a:ext cx="10735257" cy="5491262"/>
          </a:xfrm>
          <a:prstGeom prst="rect">
            <a:avLst/>
          </a:prstGeom>
        </p:spPr>
        <p:txBody>
          <a:bodyPr lIns="0" tIns="0" rIns="0" bIns="0" rtlCol="0" anchor="t">
            <a:spAutoFit/>
          </a:bodyPr>
          <a:lstStyle/>
          <a:p>
            <a:pPr>
              <a:lnSpc>
                <a:spcPts val="14589"/>
              </a:lnSpc>
            </a:pPr>
            <a:r>
              <a:rPr lang="en-US" sz="10969">
                <a:solidFill>
                  <a:srgbClr val="000000"/>
                </a:solidFill>
                <a:latin typeface="Nunito Sans Extra Light Bold"/>
              </a:rPr>
              <a:t>Using The Daily Health Check Survey</a:t>
            </a:r>
          </a:p>
        </p:txBody>
      </p:sp>
      <p:grpSp>
        <p:nvGrpSpPr>
          <p:cNvPr id="6" name="Group 6"/>
          <p:cNvGrpSpPr/>
          <p:nvPr/>
        </p:nvGrpSpPr>
        <p:grpSpPr>
          <a:xfrm>
            <a:off x="6524043" y="6946330"/>
            <a:ext cx="10735257" cy="2311970"/>
            <a:chOff x="0" y="0"/>
            <a:chExt cx="23193845" cy="4995080"/>
          </a:xfrm>
        </p:grpSpPr>
        <p:sp>
          <p:nvSpPr>
            <p:cNvPr id="7" name="Freeform 7"/>
            <p:cNvSpPr/>
            <p:nvPr/>
          </p:nvSpPr>
          <p:spPr>
            <a:xfrm>
              <a:off x="0" y="0"/>
              <a:ext cx="23193845" cy="4995080"/>
            </a:xfrm>
            <a:custGeom>
              <a:avLst/>
              <a:gdLst/>
              <a:ahLst/>
              <a:cxnLst/>
              <a:rect l="l" t="t" r="r" b="b"/>
              <a:pathLst>
                <a:path w="23193845" h="4995080">
                  <a:moveTo>
                    <a:pt x="23069386" y="4995080"/>
                  </a:moveTo>
                  <a:lnTo>
                    <a:pt x="124460" y="4995080"/>
                  </a:lnTo>
                  <a:cubicBezTo>
                    <a:pt x="55880" y="4995080"/>
                    <a:pt x="0" y="4939200"/>
                    <a:pt x="0" y="4870621"/>
                  </a:cubicBezTo>
                  <a:lnTo>
                    <a:pt x="0" y="124460"/>
                  </a:lnTo>
                  <a:cubicBezTo>
                    <a:pt x="0" y="55880"/>
                    <a:pt x="55880" y="0"/>
                    <a:pt x="124460" y="0"/>
                  </a:cubicBezTo>
                  <a:lnTo>
                    <a:pt x="23069386" y="0"/>
                  </a:lnTo>
                  <a:cubicBezTo>
                    <a:pt x="23137966" y="0"/>
                    <a:pt x="23193845" y="55880"/>
                    <a:pt x="23193845" y="124460"/>
                  </a:cubicBezTo>
                  <a:lnTo>
                    <a:pt x="23193845" y="4870621"/>
                  </a:lnTo>
                  <a:cubicBezTo>
                    <a:pt x="23193845" y="4939200"/>
                    <a:pt x="23137966" y="4995080"/>
                    <a:pt x="23069386" y="4995080"/>
                  </a:cubicBezTo>
                  <a:close/>
                </a:path>
              </a:pathLst>
            </a:custGeom>
            <a:solidFill>
              <a:srgbClr val="9E6DF7"/>
            </a:solidFill>
          </p:spPr>
        </p:sp>
      </p:grpSp>
      <p:sp>
        <p:nvSpPr>
          <p:cNvPr id="8" name="TextBox 8"/>
          <p:cNvSpPr txBox="1"/>
          <p:nvPr/>
        </p:nvSpPr>
        <p:spPr>
          <a:xfrm>
            <a:off x="7086638" y="7669474"/>
            <a:ext cx="9610067" cy="827582"/>
          </a:xfrm>
          <a:prstGeom prst="rect">
            <a:avLst/>
          </a:prstGeom>
        </p:spPr>
        <p:txBody>
          <a:bodyPr lIns="0" tIns="0" rIns="0" bIns="0" rtlCol="0" anchor="t">
            <a:spAutoFit/>
          </a:bodyPr>
          <a:lstStyle/>
          <a:p>
            <a:pPr>
              <a:lnSpc>
                <a:spcPts val="3360"/>
              </a:lnSpc>
              <a:spcBef>
                <a:spcPct val="0"/>
              </a:spcBef>
            </a:pPr>
            <a:r>
              <a:rPr lang="en-US" sz="2400">
                <a:solidFill>
                  <a:srgbClr val="F8F8F8"/>
                </a:solidFill>
                <a:latin typeface="Nunito Sans Regular"/>
              </a:rPr>
              <a:t> The Daily Health Check survey allows individuals to be proactive participants in keeping the Wesley community safe and healthy.  </a:t>
            </a:r>
          </a:p>
        </p:txBody>
      </p:sp>
      <p:pic>
        <p:nvPicPr>
          <p:cNvPr id="9" name="Daily health survey intro">
            <a:hlinkClick r:id="" action="ppaction://media"/>
            <a:extLst>
              <a:ext uri="{FF2B5EF4-FFF2-40B4-BE49-F238E27FC236}">
                <a16:creationId xmlns:a16="http://schemas.microsoft.com/office/drawing/2014/main" id="{537C8114-00E0-45E7-8A8D-2D7E5DFEBE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grpSp>
        <p:nvGrpSpPr>
          <p:cNvPr id="2" name="Group 2"/>
          <p:cNvGrpSpPr/>
          <p:nvPr/>
        </p:nvGrpSpPr>
        <p:grpSpPr>
          <a:xfrm>
            <a:off x="1938088" y="4691093"/>
            <a:ext cx="6540393" cy="1670124"/>
            <a:chOff x="0" y="0"/>
            <a:chExt cx="14130715" cy="3608354"/>
          </a:xfrm>
        </p:grpSpPr>
        <p:sp>
          <p:nvSpPr>
            <p:cNvPr id="3" name="Freeform 3"/>
            <p:cNvSpPr/>
            <p:nvPr/>
          </p:nvSpPr>
          <p:spPr>
            <a:xfrm>
              <a:off x="0" y="0"/>
              <a:ext cx="14130714" cy="3608354"/>
            </a:xfrm>
            <a:custGeom>
              <a:avLst/>
              <a:gdLst/>
              <a:ahLst/>
              <a:cxnLst/>
              <a:rect l="l" t="t" r="r" b="b"/>
              <a:pathLst>
                <a:path w="14130714" h="3608354">
                  <a:moveTo>
                    <a:pt x="14006255" y="3608354"/>
                  </a:moveTo>
                  <a:lnTo>
                    <a:pt x="124460" y="3608354"/>
                  </a:lnTo>
                  <a:cubicBezTo>
                    <a:pt x="55880" y="3608354"/>
                    <a:pt x="0" y="3552474"/>
                    <a:pt x="0" y="3483894"/>
                  </a:cubicBezTo>
                  <a:lnTo>
                    <a:pt x="0" y="124460"/>
                  </a:lnTo>
                  <a:cubicBezTo>
                    <a:pt x="0" y="55880"/>
                    <a:pt x="55880" y="0"/>
                    <a:pt x="124460" y="0"/>
                  </a:cubicBezTo>
                  <a:lnTo>
                    <a:pt x="14006255" y="0"/>
                  </a:lnTo>
                  <a:cubicBezTo>
                    <a:pt x="14074835" y="0"/>
                    <a:pt x="14130714" y="55880"/>
                    <a:pt x="14130714" y="124460"/>
                  </a:cubicBezTo>
                  <a:lnTo>
                    <a:pt x="14130714" y="3483894"/>
                  </a:lnTo>
                  <a:cubicBezTo>
                    <a:pt x="14130714" y="3552474"/>
                    <a:pt x="14074835" y="3608354"/>
                    <a:pt x="14006255" y="3608354"/>
                  </a:cubicBezTo>
                  <a:close/>
                </a:path>
              </a:pathLst>
            </a:custGeom>
            <a:solidFill>
              <a:srgbClr val="9E6DF7"/>
            </a:solidFill>
          </p:spPr>
        </p:sp>
      </p:grpSp>
      <p:grpSp>
        <p:nvGrpSpPr>
          <p:cNvPr id="4" name="Group 4"/>
          <p:cNvGrpSpPr/>
          <p:nvPr/>
        </p:nvGrpSpPr>
        <p:grpSpPr>
          <a:xfrm>
            <a:off x="1938088" y="7093785"/>
            <a:ext cx="6540393" cy="1670124"/>
            <a:chOff x="0" y="0"/>
            <a:chExt cx="14130715" cy="3608354"/>
          </a:xfrm>
        </p:grpSpPr>
        <p:sp>
          <p:nvSpPr>
            <p:cNvPr id="5" name="Freeform 5"/>
            <p:cNvSpPr/>
            <p:nvPr/>
          </p:nvSpPr>
          <p:spPr>
            <a:xfrm>
              <a:off x="0" y="0"/>
              <a:ext cx="14130714" cy="3608354"/>
            </a:xfrm>
            <a:custGeom>
              <a:avLst/>
              <a:gdLst/>
              <a:ahLst/>
              <a:cxnLst/>
              <a:rect l="l" t="t" r="r" b="b"/>
              <a:pathLst>
                <a:path w="14130714" h="3608354">
                  <a:moveTo>
                    <a:pt x="14006255" y="3608354"/>
                  </a:moveTo>
                  <a:lnTo>
                    <a:pt x="124460" y="3608354"/>
                  </a:lnTo>
                  <a:cubicBezTo>
                    <a:pt x="55880" y="3608354"/>
                    <a:pt x="0" y="3552474"/>
                    <a:pt x="0" y="3483894"/>
                  </a:cubicBezTo>
                  <a:lnTo>
                    <a:pt x="0" y="124460"/>
                  </a:lnTo>
                  <a:cubicBezTo>
                    <a:pt x="0" y="55880"/>
                    <a:pt x="55880" y="0"/>
                    <a:pt x="124460" y="0"/>
                  </a:cubicBezTo>
                  <a:lnTo>
                    <a:pt x="14006255" y="0"/>
                  </a:lnTo>
                  <a:cubicBezTo>
                    <a:pt x="14074835" y="0"/>
                    <a:pt x="14130714" y="55880"/>
                    <a:pt x="14130714" y="124460"/>
                  </a:cubicBezTo>
                  <a:lnTo>
                    <a:pt x="14130714" y="3483894"/>
                  </a:lnTo>
                  <a:cubicBezTo>
                    <a:pt x="14130714" y="3552474"/>
                    <a:pt x="14074835" y="3608354"/>
                    <a:pt x="14006255" y="3608354"/>
                  </a:cubicBezTo>
                  <a:close/>
                </a:path>
              </a:pathLst>
            </a:custGeom>
            <a:solidFill>
              <a:srgbClr val="9E6DF7"/>
            </a:solidFill>
          </p:spPr>
        </p:sp>
      </p:grpSp>
      <p:grpSp>
        <p:nvGrpSpPr>
          <p:cNvPr id="6" name="Group 6"/>
          <p:cNvGrpSpPr>
            <a:grpSpLocks noChangeAspect="1"/>
          </p:cNvGrpSpPr>
          <p:nvPr/>
        </p:nvGrpSpPr>
        <p:grpSpPr>
          <a:xfrm>
            <a:off x="10668000" y="952500"/>
            <a:ext cx="4555447" cy="8991600"/>
            <a:chOff x="0" y="0"/>
            <a:chExt cx="5000993" cy="10163632"/>
          </a:xfrm>
        </p:grpSpPr>
        <p:sp>
          <p:nvSpPr>
            <p:cNvPr id="7" name="Freeform 7"/>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8" name="Freeform 8"/>
            <p:cNvSpPr/>
            <p:nvPr/>
          </p:nvSpPr>
          <p:spPr>
            <a:xfrm>
              <a:off x="283698" y="408609"/>
              <a:ext cx="4433596" cy="9522419"/>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494" t="-4536" r="-17481" b="3947"/>
              </a:stretch>
            </a:blipFill>
          </p:spPr>
          <p:txBody>
            <a:bodyPr/>
            <a:lstStyle/>
            <a:p>
              <a:endParaRPr lang="en-US" dirty="0"/>
            </a:p>
          </p:txBody>
        </p:sp>
      </p:grpSp>
      <p:sp>
        <p:nvSpPr>
          <p:cNvPr id="9" name="TextBox 9"/>
          <p:cNvSpPr txBox="1"/>
          <p:nvPr/>
        </p:nvSpPr>
        <p:spPr>
          <a:xfrm>
            <a:off x="2479627" y="4668093"/>
            <a:ext cx="5457313" cy="1678025"/>
          </a:xfrm>
          <a:prstGeom prst="rect">
            <a:avLst/>
          </a:prstGeom>
        </p:spPr>
        <p:txBody>
          <a:bodyPr lIns="0" tIns="0" rIns="0" bIns="0" rtlCol="0" anchor="t">
            <a:spAutoFit/>
          </a:bodyPr>
          <a:lstStyle/>
          <a:p>
            <a:pPr algn="ctr">
              <a:lnSpc>
                <a:spcPts val="3359"/>
              </a:lnSpc>
              <a:spcBef>
                <a:spcPct val="0"/>
              </a:spcBef>
            </a:pPr>
            <a:r>
              <a:rPr lang="en-US" sz="2399">
                <a:solidFill>
                  <a:srgbClr val="F8F8F8"/>
                </a:solidFill>
                <a:latin typeface="Nunito Sans Regular"/>
              </a:rPr>
              <a:t>Once you tap on the "Daily Health Check" card you will be prompted to complete a brief survey containing  basic COVID-19 screening questions</a:t>
            </a:r>
          </a:p>
        </p:txBody>
      </p:sp>
      <p:sp>
        <p:nvSpPr>
          <p:cNvPr id="10" name="TextBox 10"/>
          <p:cNvSpPr txBox="1"/>
          <p:nvPr/>
        </p:nvSpPr>
        <p:spPr>
          <a:xfrm>
            <a:off x="1938088" y="743154"/>
            <a:ext cx="6540393" cy="3349747"/>
          </a:xfrm>
          <a:prstGeom prst="rect">
            <a:avLst/>
          </a:prstGeom>
        </p:spPr>
        <p:txBody>
          <a:bodyPr lIns="0" tIns="0" rIns="0" bIns="0" rtlCol="0" anchor="t">
            <a:spAutoFit/>
          </a:bodyPr>
          <a:lstStyle/>
          <a:p>
            <a:pPr algn="ctr">
              <a:lnSpc>
                <a:spcPts val="8960"/>
              </a:lnSpc>
              <a:spcBef>
                <a:spcPct val="0"/>
              </a:spcBef>
            </a:pPr>
            <a:r>
              <a:rPr lang="en-US" sz="6400">
                <a:solidFill>
                  <a:srgbClr val="F8F8F8"/>
                </a:solidFill>
                <a:latin typeface="Nunito Sans Regular"/>
              </a:rPr>
              <a:t>TAKING THE DAILY HEALTH CHECK SURVEY</a:t>
            </a:r>
          </a:p>
        </p:txBody>
      </p:sp>
      <p:sp>
        <p:nvSpPr>
          <p:cNvPr id="11" name="TextBox 11"/>
          <p:cNvSpPr txBox="1"/>
          <p:nvPr/>
        </p:nvSpPr>
        <p:spPr>
          <a:xfrm>
            <a:off x="2479627" y="7708616"/>
            <a:ext cx="5457313" cy="402361"/>
          </a:xfrm>
          <a:prstGeom prst="rect">
            <a:avLst/>
          </a:prstGeom>
        </p:spPr>
        <p:txBody>
          <a:bodyPr lIns="0" tIns="0" rIns="0" bIns="0" rtlCol="0" anchor="t">
            <a:spAutoFit/>
          </a:bodyPr>
          <a:lstStyle/>
          <a:p>
            <a:pPr algn="ctr">
              <a:lnSpc>
                <a:spcPts val="3360"/>
              </a:lnSpc>
              <a:spcBef>
                <a:spcPct val="0"/>
              </a:spcBef>
            </a:pPr>
            <a:r>
              <a:rPr lang="en-US" sz="2400">
                <a:solidFill>
                  <a:srgbClr val="F8F8F8"/>
                </a:solidFill>
                <a:latin typeface="Nunito Sans Regular Italics"/>
              </a:rPr>
              <a:t> The survey is HIPAA Compliant  </a:t>
            </a:r>
          </a:p>
        </p:txBody>
      </p:sp>
      <p:pic>
        <p:nvPicPr>
          <p:cNvPr id="12" name="Filling out survey">
            <a:hlinkClick r:id="" action="ppaction://media"/>
            <a:extLst>
              <a:ext uri="{FF2B5EF4-FFF2-40B4-BE49-F238E27FC236}">
                <a16:creationId xmlns:a16="http://schemas.microsoft.com/office/drawing/2014/main" id="{150E683C-CEAF-4E6E-B017-4C0048A47B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6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6DF7"/>
        </a:solidFill>
        <a:effectLst/>
      </p:bgPr>
    </p:bg>
    <p:spTree>
      <p:nvGrpSpPr>
        <p:cNvPr id="1" name=""/>
        <p:cNvGrpSpPr/>
        <p:nvPr/>
      </p:nvGrpSpPr>
      <p:grpSpPr>
        <a:xfrm>
          <a:off x="0" y="0"/>
          <a:ext cx="0" cy="0"/>
          <a:chOff x="0" y="0"/>
          <a:chExt cx="0" cy="0"/>
        </a:xfrm>
      </p:grpSpPr>
      <p:grpSp>
        <p:nvGrpSpPr>
          <p:cNvPr id="2" name="Group 2"/>
          <p:cNvGrpSpPr/>
          <p:nvPr/>
        </p:nvGrpSpPr>
        <p:grpSpPr>
          <a:xfrm>
            <a:off x="0" y="7049230"/>
            <a:ext cx="18288000" cy="3770191"/>
            <a:chOff x="0" y="0"/>
            <a:chExt cx="41640705" cy="8145610"/>
          </a:xfrm>
        </p:grpSpPr>
        <p:sp>
          <p:nvSpPr>
            <p:cNvPr id="3" name="Freeform 3"/>
            <p:cNvSpPr/>
            <p:nvPr/>
          </p:nvSpPr>
          <p:spPr>
            <a:xfrm>
              <a:off x="0" y="0"/>
              <a:ext cx="41640705" cy="8145611"/>
            </a:xfrm>
            <a:custGeom>
              <a:avLst/>
              <a:gdLst/>
              <a:ahLst/>
              <a:cxnLst/>
              <a:rect l="l" t="t" r="r" b="b"/>
              <a:pathLst>
                <a:path w="41640705" h="8145611">
                  <a:moveTo>
                    <a:pt x="41516244" y="8145611"/>
                  </a:moveTo>
                  <a:lnTo>
                    <a:pt x="124460" y="8145611"/>
                  </a:lnTo>
                  <a:cubicBezTo>
                    <a:pt x="55880" y="8145611"/>
                    <a:pt x="0" y="8089730"/>
                    <a:pt x="0" y="8021150"/>
                  </a:cubicBezTo>
                  <a:lnTo>
                    <a:pt x="0" y="124460"/>
                  </a:lnTo>
                  <a:cubicBezTo>
                    <a:pt x="0" y="55880"/>
                    <a:pt x="55880" y="0"/>
                    <a:pt x="124460" y="0"/>
                  </a:cubicBezTo>
                  <a:lnTo>
                    <a:pt x="41516244" y="0"/>
                  </a:lnTo>
                  <a:cubicBezTo>
                    <a:pt x="41584826" y="0"/>
                    <a:pt x="41640705" y="55880"/>
                    <a:pt x="41640705" y="124460"/>
                  </a:cubicBezTo>
                  <a:lnTo>
                    <a:pt x="41640705" y="8021151"/>
                  </a:lnTo>
                  <a:cubicBezTo>
                    <a:pt x="41640705" y="8089730"/>
                    <a:pt x="41584826" y="8145611"/>
                    <a:pt x="41516244" y="8145611"/>
                  </a:cubicBezTo>
                  <a:close/>
                </a:path>
              </a:pathLst>
            </a:custGeom>
            <a:solidFill>
              <a:srgbClr val="F8F8F8"/>
            </a:solidFill>
          </p:spPr>
        </p:sp>
      </p:grpSp>
      <p:sp>
        <p:nvSpPr>
          <p:cNvPr id="4" name="TextBox 4"/>
          <p:cNvSpPr txBox="1"/>
          <p:nvPr/>
        </p:nvSpPr>
        <p:spPr>
          <a:xfrm>
            <a:off x="1028700" y="895350"/>
            <a:ext cx="5050134" cy="5053125"/>
          </a:xfrm>
          <a:prstGeom prst="rect">
            <a:avLst/>
          </a:prstGeom>
        </p:spPr>
        <p:txBody>
          <a:bodyPr lIns="0" tIns="0" rIns="0" bIns="0" rtlCol="0" anchor="t">
            <a:spAutoFit/>
          </a:bodyPr>
          <a:lstStyle/>
          <a:p>
            <a:pPr>
              <a:lnSpc>
                <a:spcPts val="10080"/>
              </a:lnSpc>
              <a:spcBef>
                <a:spcPct val="0"/>
              </a:spcBef>
            </a:pPr>
            <a:r>
              <a:rPr lang="en-US" sz="7200">
                <a:solidFill>
                  <a:srgbClr val="F8F8F8"/>
                </a:solidFill>
                <a:latin typeface="Nunito Sans Regular"/>
              </a:rPr>
              <a:t>HEALTH CHECK SURVEY RESULTS</a:t>
            </a:r>
          </a:p>
        </p:txBody>
      </p:sp>
      <p:grpSp>
        <p:nvGrpSpPr>
          <p:cNvPr id="5" name="Group 5"/>
          <p:cNvGrpSpPr>
            <a:grpSpLocks noChangeAspect="1"/>
          </p:cNvGrpSpPr>
          <p:nvPr/>
        </p:nvGrpSpPr>
        <p:grpSpPr>
          <a:xfrm>
            <a:off x="8427265" y="1028700"/>
            <a:ext cx="4159154" cy="8452439"/>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2780" t="2841" r="-2920" b="4693"/>
              </a:stretch>
            </a:blipFill>
          </p:spPr>
        </p:sp>
      </p:grpSp>
      <p:grpSp>
        <p:nvGrpSpPr>
          <p:cNvPr id="8" name="Group 8"/>
          <p:cNvGrpSpPr>
            <a:grpSpLocks noChangeAspect="1"/>
          </p:cNvGrpSpPr>
          <p:nvPr/>
        </p:nvGrpSpPr>
        <p:grpSpPr>
          <a:xfrm>
            <a:off x="13100146" y="1028700"/>
            <a:ext cx="4159154" cy="8452439"/>
            <a:chOff x="0" y="0"/>
            <a:chExt cx="5001260" cy="10163810"/>
          </a:xfrm>
        </p:grpSpPr>
        <p:sp>
          <p:nvSpPr>
            <p:cNvPr id="9" name="Freeform 9"/>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4"/>
              <a:stretch>
                <a:fillRect l="-45" r="-40" b="1"/>
              </a:stretch>
            </a:blipFill>
          </p:spPr>
        </p:sp>
        <p:sp>
          <p:nvSpPr>
            <p:cNvPr id="10" name="Freeform 10"/>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2780" t="2841" r="-2920" b="4693"/>
              </a:stretch>
            </a:blipFill>
          </p:spPr>
        </p:sp>
      </p:grpSp>
      <p:sp>
        <p:nvSpPr>
          <p:cNvPr id="11" name="TextBox 11"/>
          <p:cNvSpPr txBox="1"/>
          <p:nvPr/>
        </p:nvSpPr>
        <p:spPr>
          <a:xfrm>
            <a:off x="1028700" y="7080525"/>
            <a:ext cx="6951991" cy="3035446"/>
          </a:xfrm>
          <a:prstGeom prst="rect">
            <a:avLst/>
          </a:prstGeom>
        </p:spPr>
        <p:txBody>
          <a:bodyPr lIns="0" tIns="0" rIns="0" bIns="0" rtlCol="0" anchor="t">
            <a:spAutoFit/>
          </a:bodyPr>
          <a:lstStyle/>
          <a:p>
            <a:pPr>
              <a:lnSpc>
                <a:spcPts val="3360"/>
              </a:lnSpc>
              <a:spcBef>
                <a:spcPct val="0"/>
              </a:spcBef>
            </a:pPr>
            <a:r>
              <a:rPr lang="en-US" sz="2400" dirty="0">
                <a:solidFill>
                  <a:srgbClr val="000000"/>
                </a:solidFill>
                <a:latin typeface="Nunito Sans Regular"/>
              </a:rPr>
              <a:t>Once you've completed the survey you will receive a message indicating either wellness or infection risk.  All results are date and time stamped for verification. A copy of your results will be emailed to you as well.  Make sure to share your results with whoever you’re scheduled to meet with so they know if you are able to come to campus.</a:t>
            </a:r>
          </a:p>
        </p:txBody>
      </p:sp>
      <p:pic>
        <p:nvPicPr>
          <p:cNvPr id="12" name="Once completed survey">
            <a:hlinkClick r:id="" action="ppaction://media"/>
            <a:extLst>
              <a:ext uri="{FF2B5EF4-FFF2-40B4-BE49-F238E27FC236}">
                <a16:creationId xmlns:a16="http://schemas.microsoft.com/office/drawing/2014/main" id="{E901BF04-BFE4-400B-94B4-8152C14ECDE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483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3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594</Words>
  <Application>Microsoft Office PowerPoint</Application>
  <PresentationFormat>Custom</PresentationFormat>
  <Paragraphs>50</Paragraphs>
  <Slides>14</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Nunito Sans Extra Light Bold</vt:lpstr>
      <vt:lpstr>Arial</vt:lpstr>
      <vt:lpstr>Nunito Sans Regular</vt:lpstr>
      <vt:lpstr>Nunito Sans Regular Bold</vt:lpstr>
      <vt:lpstr>Nunito Sans Regular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App Phone Mockup Sales Marketing Presentation</dc:title>
  <cp:lastModifiedBy>Octavia Young</cp:lastModifiedBy>
  <cp:revision>5</cp:revision>
  <dcterms:created xsi:type="dcterms:W3CDTF">2006-08-16T00:00:00Z</dcterms:created>
  <dcterms:modified xsi:type="dcterms:W3CDTF">2020-06-25T19:57:33Z</dcterms:modified>
  <dc:identifier>DAD_uIc7qOU</dc:identifier>
</cp:coreProperties>
</file>